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840" r:id="rId2"/>
    <p:sldMasterId id="2147483852" r:id="rId3"/>
  </p:sldMasterIdLst>
  <p:notesMasterIdLst>
    <p:notesMasterId r:id="rId18"/>
  </p:notesMasterIdLst>
  <p:sldIdLst>
    <p:sldId id="256" r:id="rId4"/>
    <p:sldId id="402" r:id="rId5"/>
    <p:sldId id="403" r:id="rId6"/>
    <p:sldId id="398" r:id="rId7"/>
    <p:sldId id="397" r:id="rId8"/>
    <p:sldId id="391" r:id="rId9"/>
    <p:sldId id="392" r:id="rId10"/>
    <p:sldId id="393" r:id="rId11"/>
    <p:sldId id="404" r:id="rId12"/>
    <p:sldId id="399" r:id="rId13"/>
    <p:sldId id="405" r:id="rId14"/>
    <p:sldId id="406" r:id="rId15"/>
    <p:sldId id="409" r:id="rId16"/>
    <p:sldId id="40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6C7C"/>
    <a:srgbClr val="1574A8"/>
    <a:srgbClr val="424546"/>
    <a:srgbClr val="FFCCCC"/>
    <a:srgbClr val="9E327F"/>
    <a:srgbClr val="AC247B"/>
    <a:srgbClr val="FF9999"/>
    <a:srgbClr val="D9E5E8"/>
    <a:srgbClr val="ACC5CD"/>
    <a:srgbClr val="3E5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7" autoAdjust="0"/>
    <p:restoredTop sz="93451" autoAdjust="0"/>
  </p:normalViewPr>
  <p:slideViewPr>
    <p:cSldViewPr snapToGrid="0" showGuides="1">
      <p:cViewPr varScale="1">
        <p:scale>
          <a:sx n="80" d="100"/>
          <a:sy n="80" d="100"/>
        </p:scale>
        <p:origin x="773" y="-168"/>
      </p:cViewPr>
      <p:guideLst>
        <p:guide orient="horz" pos="2205"/>
        <p:guide pos="3863"/>
        <p:guide pos="370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1.wmf"/><Relationship Id="rId7" Type="http://schemas.openxmlformats.org/officeDocument/2006/relationships/image" Target="../media/image16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8.wmf"/><Relationship Id="rId7" Type="http://schemas.openxmlformats.org/officeDocument/2006/relationships/image" Target="../media/image19.wmf"/><Relationship Id="rId2" Type="http://schemas.openxmlformats.org/officeDocument/2006/relationships/image" Target="../media/image16.wmf"/><Relationship Id="rId1" Type="http://schemas.openxmlformats.org/officeDocument/2006/relationships/image" Target="../media/image37.wmf"/><Relationship Id="rId6" Type="http://schemas.openxmlformats.org/officeDocument/2006/relationships/image" Target="../media/image18.wmf"/><Relationship Id="rId5" Type="http://schemas.openxmlformats.org/officeDocument/2006/relationships/image" Target="../media/image40.emf"/><Relationship Id="rId10" Type="http://schemas.openxmlformats.org/officeDocument/2006/relationships/image" Target="../media/image43.wmf"/><Relationship Id="rId4" Type="http://schemas.openxmlformats.org/officeDocument/2006/relationships/image" Target="../media/image39.wmf"/><Relationship Id="rId9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54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12" Type="http://schemas.openxmlformats.org/officeDocument/2006/relationships/image" Target="../media/image73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50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image" Target="../media/image49.wmf"/><Relationship Id="rId4" Type="http://schemas.openxmlformats.org/officeDocument/2006/relationships/image" Target="../media/image68.wmf"/><Relationship Id="rId9" Type="http://schemas.openxmlformats.org/officeDocument/2006/relationships/image" Target="../media/image48.wmf"/><Relationship Id="rId14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79.wmf"/><Relationship Id="rId7" Type="http://schemas.openxmlformats.org/officeDocument/2006/relationships/image" Target="../media/image48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9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25FCC-4A41-4660-ACA5-B536DF5175EB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4258A-832B-4B84-9FB3-768EF4A9D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19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4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8549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057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623083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091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048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931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1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7240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CD866B-D338-4F6A-BCDC-3276F6A9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E9E22B-92E7-4172-AF49-0DF7826D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A47FE7-81F4-4FAD-A54F-622DD4BB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B7535-C9AC-4BA8-BDBF-26E5AD94AD72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08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A7E3BA-90E9-44EA-B12C-B79856F1A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8A88D7-6E7A-4333-82EF-B70910DC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78EA86-1148-4D25-9BB0-A3CF3C273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01EC3-8840-49F4-BB27-732710A28081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12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80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552E3F-6DAB-46A2-AC6B-EEBC58AF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43D8B-58FC-42BA-9F49-3AC31204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270C2A-E4BF-413A-8BE8-DD40680F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B32E6-E4A8-4FE1-A20D-DA3270F0786D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878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2574FB4E-4807-41E5-9128-30D53FF5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EB464E9-198D-4340-983B-7DE36BC8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4FFC022-F1E1-4661-B4E1-E14C4BBD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C3EFA-05E0-4289-B705-139FAE63AAE7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493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AF12ED98-C258-44E8-B834-66DA8C00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27A43037-A61B-4BCA-8A12-262EE69C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06ED6D92-B8B7-451F-96B3-7E123F06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46A5D-1F34-4D17-B7AE-55CB1724ADC7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94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904C2F82-4C55-4B0E-8E66-2BC79EF5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9FDC7504-492B-4FD0-9B09-B2650416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F6810C1D-A1A2-449A-93A8-DFC176C1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41E3D-5544-426F-BD2D-29340E1290F7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448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51FDD17A-D532-4466-A395-0C22862C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3B67D95-8F14-4420-9866-79860433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A9CE33AF-ED07-48C2-9947-2DF0F625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C891A-7EA9-420D-8AC8-332D4CBE74E3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007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22FB06B1-1575-40FA-94EF-69228C60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96B2723-9F28-4080-8AD3-19DAB5FD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25369C1-63C9-4647-A4BB-B289C370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5B91C-B8E2-4C7A-9922-09B3E3E58313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767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045619C-D622-4850-A697-210F1F82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F326C288-B24B-4B80-9EB1-5D1784A6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1B791C7-3746-48B2-89A4-A96972C1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CA951-AA68-4669-94B3-5469F2B4D2D9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722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EEA8EE-0015-4AF4-BB5C-84F7D42E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0AD197-5963-46D2-AA8E-7657F14B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3D6CC4-ADEA-4E12-A49A-627966A7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CC2CD-9C87-4528-9751-6C65015C0CE9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678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3E58E8-5219-4A2D-AE8E-1FF900AA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FED74E-FA4D-462D-85A8-63A99DD3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B887E-4806-4059-B2AD-FB3899800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26087-8A68-4D07-A008-4F00E92CB617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409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395" y="2130426"/>
            <a:ext cx="10363135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789" y="3886200"/>
            <a:ext cx="853434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5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82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3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79" y="4406902"/>
            <a:ext cx="10363135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79" y="2906713"/>
            <a:ext cx="10363135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54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6" y="1600202"/>
            <a:ext cx="5384767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562" y="1600202"/>
            <a:ext cx="5384767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74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96" y="1535114"/>
            <a:ext cx="538688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96" y="2174875"/>
            <a:ext cx="5386884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30" y="1535114"/>
            <a:ext cx="538900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30" y="2174875"/>
            <a:ext cx="5389000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45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33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03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98" y="273050"/>
            <a:ext cx="4011059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04" y="273052"/>
            <a:ext cx="6815625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98" y="1435102"/>
            <a:ext cx="4011059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87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03" y="4800601"/>
            <a:ext cx="7315155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03" y="612775"/>
            <a:ext cx="7315155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03" y="5367338"/>
            <a:ext cx="7315155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95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26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146" y="274640"/>
            <a:ext cx="2743183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96" y="274640"/>
            <a:ext cx="8026351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4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5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98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5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4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28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662B38F1-6BC6-418B-886D-3DFC85EE31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EF6A2B01-3036-4FF8-8D02-56FD9A492D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86AACB-D070-4FCF-B242-A50C277F4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29CD88-891A-4B8A-9ED6-9CF2FC642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EA89D7-6E60-44C8-81B9-B69F174D6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EF46093-A4D1-48F2-A82D-D8DB39E375C6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18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609597" y="275167"/>
            <a:ext cx="10972731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609597" y="1600201"/>
            <a:ext cx="10972731" cy="452543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96" y="6356351"/>
            <a:ext cx="2844782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6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2B6AB11-E936-4E4A-9019-22489B77EE3D}" type="datetimeFigureOut">
              <a:rPr lang="zh-CN" altLang="en-US" sz="1200" smtClean="0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2023/12/10</a:t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574" y="6356351"/>
            <a:ext cx="3860776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6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546" y="6356351"/>
            <a:ext cx="2844782" cy="36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5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45.svg"/><Relationship Id="rId26" Type="http://schemas.openxmlformats.org/officeDocument/2006/relationships/image" Target="../media/image42.wmf"/><Relationship Id="rId3" Type="http://schemas.openxmlformats.org/officeDocument/2006/relationships/tags" Target="../tags/tag35.xml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8.wmf"/><Relationship Id="rId17" Type="http://schemas.openxmlformats.org/officeDocument/2006/relationships/image" Target="../media/image44.png"/><Relationship Id="rId25" Type="http://schemas.openxmlformats.org/officeDocument/2006/relationships/oleObject" Target="../embeddings/oleObject28.bin"/><Relationship Id="rId2" Type="http://schemas.openxmlformats.org/officeDocument/2006/relationships/tags" Target="../tags/tag34.xml"/><Relationship Id="rId16" Type="http://schemas.openxmlformats.org/officeDocument/2006/relationships/image" Target="../media/image40.e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30.xml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41.wmf"/><Relationship Id="rId5" Type="http://schemas.openxmlformats.org/officeDocument/2006/relationships/tags" Target="../tags/tag37.xml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43.wmf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25.bin"/><Relationship Id="rId4" Type="http://schemas.openxmlformats.org/officeDocument/2006/relationships/tags" Target="../tags/tag36.xml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9.wmf"/><Relationship Id="rId22" Type="http://schemas.openxmlformats.org/officeDocument/2006/relationships/image" Target="../media/image19.wmf"/><Relationship Id="rId27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50.wmf"/><Relationship Id="rId26" Type="http://schemas.openxmlformats.org/officeDocument/2006/relationships/image" Target="../media/image54.wmf"/><Relationship Id="rId3" Type="http://schemas.openxmlformats.org/officeDocument/2006/relationships/tags" Target="../tags/tag39.xml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7.svg"/><Relationship Id="rId17" Type="http://schemas.openxmlformats.org/officeDocument/2006/relationships/oleObject" Target="../embeddings/oleObject34.bin"/><Relationship Id="rId25" Type="http://schemas.openxmlformats.org/officeDocument/2006/relationships/oleObject" Target="../embeddings/oleObject38.bin"/><Relationship Id="rId2" Type="http://schemas.openxmlformats.org/officeDocument/2006/relationships/tags" Target="../tags/tag38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6.png"/><Relationship Id="rId24" Type="http://schemas.openxmlformats.org/officeDocument/2006/relationships/image" Target="../media/image53.wmf"/><Relationship Id="rId5" Type="http://schemas.openxmlformats.org/officeDocument/2006/relationships/tags" Target="../tags/tag41.xml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28" Type="http://schemas.openxmlformats.org/officeDocument/2006/relationships/image" Target="../media/image55.wmf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35.bin"/><Relationship Id="rId4" Type="http://schemas.openxmlformats.org/officeDocument/2006/relationships/tags" Target="../tags/tag40.xml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8.wmf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62.wmf"/><Relationship Id="rId3" Type="http://schemas.openxmlformats.org/officeDocument/2006/relationships/tags" Target="../tags/tag43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4.svg"/><Relationship Id="rId17" Type="http://schemas.openxmlformats.org/officeDocument/2006/relationships/oleObject" Target="../embeddings/oleObject44.bin"/><Relationship Id="rId2" Type="http://schemas.openxmlformats.org/officeDocument/2006/relationships/tags" Target="../tags/tag42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3.png"/><Relationship Id="rId5" Type="http://schemas.openxmlformats.org/officeDocument/2006/relationships/tags" Target="../tags/tag45.xml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59.wmf"/><Relationship Id="rId4" Type="http://schemas.openxmlformats.org/officeDocument/2006/relationships/tags" Target="../tags/tag44.xml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0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wmf"/><Relationship Id="rId18" Type="http://schemas.openxmlformats.org/officeDocument/2006/relationships/oleObject" Target="../embeddings/oleObject50.bin"/><Relationship Id="rId26" Type="http://schemas.openxmlformats.org/officeDocument/2006/relationships/oleObject" Target="../embeddings/oleObject32.bin"/><Relationship Id="rId39" Type="http://schemas.openxmlformats.org/officeDocument/2006/relationships/image" Target="../media/image74.wmf"/><Relationship Id="rId21" Type="http://schemas.openxmlformats.org/officeDocument/2006/relationships/image" Target="../media/image71.wmf"/><Relationship Id="rId34" Type="http://schemas.openxmlformats.org/officeDocument/2006/relationships/oleObject" Target="../embeddings/oleObject54.bin"/><Relationship Id="rId7" Type="http://schemas.openxmlformats.org/officeDocument/2006/relationships/slideLayout" Target="../slideLayouts/slideLayout30.xml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69.wmf"/><Relationship Id="rId25" Type="http://schemas.openxmlformats.org/officeDocument/2006/relationships/image" Target="../media/image76.svg"/><Relationship Id="rId33" Type="http://schemas.openxmlformats.org/officeDocument/2006/relationships/image" Target="../media/image73.wmf"/><Relationship Id="rId38" Type="http://schemas.openxmlformats.org/officeDocument/2006/relationships/oleObject" Target="../embeddings/oleObject56.bin"/><Relationship Id="rId2" Type="http://schemas.openxmlformats.org/officeDocument/2006/relationships/tags" Target="../tags/tag46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29" Type="http://schemas.openxmlformats.org/officeDocument/2006/relationships/image" Target="../media/image49.wmf"/><Relationship Id="rId1" Type="http://schemas.openxmlformats.org/officeDocument/2006/relationships/vmlDrawing" Target="../drawings/vmlDrawing7.vml"/><Relationship Id="rId6" Type="http://schemas.openxmlformats.org/officeDocument/2006/relationships/tags" Target="../tags/tag50.xml"/><Relationship Id="rId11" Type="http://schemas.openxmlformats.org/officeDocument/2006/relationships/image" Target="../media/image66.wmf"/><Relationship Id="rId24" Type="http://schemas.openxmlformats.org/officeDocument/2006/relationships/image" Target="../media/image75.png"/><Relationship Id="rId32" Type="http://schemas.openxmlformats.org/officeDocument/2006/relationships/oleObject" Target="../embeddings/oleObject53.bin"/><Relationship Id="rId37" Type="http://schemas.openxmlformats.org/officeDocument/2006/relationships/image" Target="../media/image55.wmf"/><Relationship Id="rId5" Type="http://schemas.openxmlformats.org/officeDocument/2006/relationships/tags" Target="../tags/tag49.xml"/><Relationship Id="rId15" Type="http://schemas.openxmlformats.org/officeDocument/2006/relationships/image" Target="../media/image68.wmf"/><Relationship Id="rId23" Type="http://schemas.openxmlformats.org/officeDocument/2006/relationships/image" Target="../media/image72.wmf"/><Relationship Id="rId28" Type="http://schemas.openxmlformats.org/officeDocument/2006/relationships/oleObject" Target="../embeddings/oleObject33.bin"/><Relationship Id="rId36" Type="http://schemas.openxmlformats.org/officeDocument/2006/relationships/oleObject" Target="../embeddings/oleObject55.bin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70.wmf"/><Relationship Id="rId31" Type="http://schemas.openxmlformats.org/officeDocument/2006/relationships/image" Target="../media/image50.wmf"/><Relationship Id="rId4" Type="http://schemas.openxmlformats.org/officeDocument/2006/relationships/tags" Target="../tags/tag48.xml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2.bin"/><Relationship Id="rId27" Type="http://schemas.openxmlformats.org/officeDocument/2006/relationships/image" Target="../media/image48.wmf"/><Relationship Id="rId30" Type="http://schemas.openxmlformats.org/officeDocument/2006/relationships/oleObject" Target="../embeddings/oleObject34.bin"/><Relationship Id="rId35" Type="http://schemas.openxmlformats.org/officeDocument/2006/relationships/image" Target="../media/image54.wmf"/><Relationship Id="rId8" Type="http://schemas.openxmlformats.org/officeDocument/2006/relationships/oleObject" Target="../embeddings/oleObject45.bin"/><Relationship Id="rId3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81.wmf"/><Relationship Id="rId26" Type="http://schemas.openxmlformats.org/officeDocument/2006/relationships/image" Target="../media/image50.wmf"/><Relationship Id="rId3" Type="http://schemas.openxmlformats.org/officeDocument/2006/relationships/tags" Target="../tags/tag52.xml"/><Relationship Id="rId21" Type="http://schemas.openxmlformats.org/officeDocument/2006/relationships/oleObject" Target="../embeddings/oleObject32.bin"/><Relationship Id="rId7" Type="http://schemas.openxmlformats.org/officeDocument/2006/relationships/image" Target="../media/image83.png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61.bin"/><Relationship Id="rId25" Type="http://schemas.openxmlformats.org/officeDocument/2006/relationships/oleObject" Target="../embeddings/oleObject34.bin"/><Relationship Id="rId2" Type="http://schemas.openxmlformats.org/officeDocument/2006/relationships/tags" Target="../tags/tag51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58.bin"/><Relationship Id="rId24" Type="http://schemas.openxmlformats.org/officeDocument/2006/relationships/image" Target="../media/image49.wmf"/><Relationship Id="rId5" Type="http://schemas.openxmlformats.org/officeDocument/2006/relationships/tags" Target="../tags/tag54.xml"/><Relationship Id="rId15" Type="http://schemas.openxmlformats.org/officeDocument/2006/relationships/oleObject" Target="../embeddings/oleObject60.bin"/><Relationship Id="rId23" Type="http://schemas.openxmlformats.org/officeDocument/2006/relationships/oleObject" Target="../embeddings/oleObject33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62.bin"/><Relationship Id="rId4" Type="http://schemas.openxmlformats.org/officeDocument/2006/relationships/tags" Target="../tags/tag53.xml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79.wmf"/><Relationship Id="rId22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media" Target="../media/media1.mp4"/><Relationship Id="rId5" Type="http://schemas.openxmlformats.org/officeDocument/2006/relationships/video" Target="NULL" TargetMode="Externa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1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9.xml"/><Relationship Id="rId7" Type="http://schemas.openxmlformats.org/officeDocument/2006/relationships/image" Target="../media/image13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3.bin"/><Relationship Id="rId3" Type="http://schemas.openxmlformats.org/officeDocument/2006/relationships/tags" Target="../tags/tag2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1.svg"/><Relationship Id="rId2" Type="http://schemas.openxmlformats.org/officeDocument/2006/relationships/tags" Target="../tags/tag21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24.xml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7.wmf"/><Relationship Id="rId4" Type="http://schemas.openxmlformats.org/officeDocument/2006/relationships/tags" Target="../tags/tag23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6.wmf"/><Relationship Id="rId3" Type="http://schemas.openxmlformats.org/officeDocument/2006/relationships/tags" Target="../tags/tag26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8.svg"/><Relationship Id="rId17" Type="http://schemas.openxmlformats.org/officeDocument/2006/relationships/oleObject" Target="../embeddings/oleObject9.bin"/><Relationship Id="rId2" Type="http://schemas.openxmlformats.org/officeDocument/2006/relationships/tags" Target="../tags/tag25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tags" Target="../tags/tag28.xml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3.wmf"/><Relationship Id="rId4" Type="http://schemas.openxmlformats.org/officeDocument/2006/relationships/tags" Target="../tags/tag27.xml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8.wmf"/><Relationship Id="rId26" Type="http://schemas.openxmlformats.org/officeDocument/2006/relationships/image" Target="../media/image34.wmf"/><Relationship Id="rId3" Type="http://schemas.openxmlformats.org/officeDocument/2006/relationships/tags" Target="../tags/tag30.xml"/><Relationship Id="rId21" Type="http://schemas.openxmlformats.org/officeDocument/2006/relationships/oleObject" Target="../embeddings/oleObject16.bin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36.tif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2" Type="http://schemas.openxmlformats.org/officeDocument/2006/relationships/tags" Target="../tags/tag29.xml"/><Relationship Id="rId16" Type="http://schemas.openxmlformats.org/officeDocument/2006/relationships/image" Target="../media/image32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tags" Target="../tags/tag33.xml"/><Relationship Id="rId11" Type="http://schemas.openxmlformats.org/officeDocument/2006/relationships/image" Target="../media/image30.wmf"/><Relationship Id="rId24" Type="http://schemas.openxmlformats.org/officeDocument/2006/relationships/image" Target="../media/image33.wmf"/><Relationship Id="rId5" Type="http://schemas.openxmlformats.org/officeDocument/2006/relationships/tags" Target="../tags/tag32.xml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35.wmf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15.bin"/><Relationship Id="rId4" Type="http://schemas.openxmlformats.org/officeDocument/2006/relationships/tags" Target="../tags/tag31.xml"/><Relationship Id="rId9" Type="http://schemas.openxmlformats.org/officeDocument/2006/relationships/image" Target="../media/image29.wmf"/><Relationship Id="rId14" Type="http://schemas.openxmlformats.org/officeDocument/2006/relationships/image" Target="../media/image31.wmf"/><Relationship Id="rId22" Type="http://schemas.openxmlformats.org/officeDocument/2006/relationships/image" Target="../media/image16.wmf"/><Relationship Id="rId27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8">
            <a:extLst>
              <a:ext uri="{FF2B5EF4-FFF2-40B4-BE49-F238E27FC236}">
                <a16:creationId xmlns:a16="http://schemas.microsoft.com/office/drawing/2014/main" id="{EF72B4F3-36A9-49C5-94E7-7D7D118DA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882" y="3500438"/>
            <a:ext cx="47605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4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 转 体 的 体 积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8272257-64B1-46EE-806B-F79387CE6F1C}"/>
              </a:ext>
            </a:extLst>
          </p:cNvPr>
          <p:cNvSpPr txBox="1"/>
          <p:nvPr/>
        </p:nvSpPr>
        <p:spPr>
          <a:xfrm>
            <a:off x="9228406" y="4269879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公共教学部 孟祥旺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9602" y="114037"/>
            <a:ext cx="12182398" cy="6852600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574" y="-24895"/>
            <a:ext cx="12146420" cy="63708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1239726" y="-1256548"/>
            <a:ext cx="637082" cy="3100388"/>
          </a:xfrm>
          <a:prstGeom prst="rect">
            <a:avLst/>
          </a:prstGeom>
          <a:solidFill>
            <a:srgbClr val="02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14734" y="102254"/>
            <a:ext cx="184732" cy="42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3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0072" y="137933"/>
            <a:ext cx="198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旋转体的体积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1D1AFB-D9C0-7E4A-A47C-65FA45623BBC}"/>
              </a:ext>
            </a:extLst>
          </p:cNvPr>
          <p:cNvSpPr/>
          <p:nvPr/>
        </p:nvSpPr>
        <p:spPr>
          <a:xfrm>
            <a:off x="354797" y="916625"/>
            <a:ext cx="11960383" cy="16722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求由椭圆                所围成的图形绕    轴旋转而成的旋转体的体积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B48E8149-62CF-2D90-51D3-58AD25BA8C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0156" y="597010"/>
          <a:ext cx="2111375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Equation" r:id="rId7" imgW="647640" imgH="368280" progId="Equation.DSMT4">
                  <p:embed/>
                </p:oleObj>
              </mc:Choice>
              <mc:Fallback>
                <p:oleObj name="Equation" r:id="rId7" imgW="647640" imgH="36828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B48E8149-62CF-2D90-51D3-58AD25BA8C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0156" y="597010"/>
                        <a:ext cx="2111375" cy="1347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22064D87-0127-3EBD-DCD6-BFE5D2E2DD82}"/>
              </a:ext>
            </a:extLst>
          </p:cNvPr>
          <p:cNvSpPr/>
          <p:nvPr/>
        </p:nvSpPr>
        <p:spPr>
          <a:xfrm>
            <a:off x="303518" y="218820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解</a:t>
            </a:r>
            <a:endParaRPr lang="zh-CN" altLang="en-US" sz="36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2A107BC-9AD6-7C4B-262A-CB61F59C5A61}"/>
              </a:ext>
            </a:extLst>
          </p:cNvPr>
          <p:cNvSpPr txBox="1"/>
          <p:nvPr/>
        </p:nvSpPr>
        <p:spPr>
          <a:xfrm>
            <a:off x="1044959" y="2208879"/>
            <a:ext cx="423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选定   为积分变量，</a:t>
            </a:r>
          </a:p>
        </p:txBody>
      </p:sp>
      <p:graphicFrame>
        <p:nvGraphicFramePr>
          <p:cNvPr id="39" name="对象 38">
            <a:extLst>
              <a:ext uri="{FF2B5EF4-FFF2-40B4-BE49-F238E27FC236}">
                <a16:creationId xmlns:a16="http://schemas.microsoft.com/office/drawing/2014/main" id="{D3A9C172-D65A-4610-3F36-60690FA1F8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8374" y="2326740"/>
          <a:ext cx="478087" cy="525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39" name="对象 38">
                        <a:extLst>
                          <a:ext uri="{FF2B5EF4-FFF2-40B4-BE49-F238E27FC236}">
                            <a16:creationId xmlns:a16="http://schemas.microsoft.com/office/drawing/2014/main" id="{D3A9C172-D65A-4610-3F36-60690FA1F8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048374" y="2326740"/>
                        <a:ext cx="478087" cy="525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>
            <a:extLst>
              <a:ext uri="{FF2B5EF4-FFF2-40B4-BE49-F238E27FC236}">
                <a16:creationId xmlns:a16="http://schemas.microsoft.com/office/drawing/2014/main" id="{259B2565-6A0E-8DC3-A67F-332C969CA2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2777" y="2178042"/>
          <a:ext cx="210343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Equation" r:id="rId11" imgW="660240" imgH="203040" progId="Equation.DSMT4">
                  <p:embed/>
                </p:oleObj>
              </mc:Choice>
              <mc:Fallback>
                <p:oleObj name="Equation" r:id="rId11" imgW="660240" imgH="203040" progId="Equation.DSMT4">
                  <p:embed/>
                  <p:pic>
                    <p:nvPicPr>
                      <p:cNvPr id="40" name="对象 39">
                        <a:extLst>
                          <a:ext uri="{FF2B5EF4-FFF2-40B4-BE49-F238E27FC236}">
                            <a16:creationId xmlns:a16="http://schemas.microsoft.com/office/drawing/2014/main" id="{259B2565-6A0E-8DC3-A67F-332C969CA2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042777" y="2178042"/>
                        <a:ext cx="2103438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文本框 40">
            <a:extLst>
              <a:ext uri="{FF2B5EF4-FFF2-40B4-BE49-F238E27FC236}">
                <a16:creationId xmlns:a16="http://schemas.microsoft.com/office/drawing/2014/main" id="{0C99E10C-7577-4165-7598-DFFB2AECB12B}"/>
              </a:ext>
            </a:extLst>
          </p:cNvPr>
          <p:cNvSpPr txBox="1"/>
          <p:nvPr/>
        </p:nvSpPr>
        <p:spPr>
          <a:xfrm>
            <a:off x="583113" y="3286853"/>
            <a:ext cx="381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体积微元</a:t>
            </a:r>
          </a:p>
        </p:txBody>
      </p:sp>
      <p:graphicFrame>
        <p:nvGraphicFramePr>
          <p:cNvPr id="42" name="对象 41">
            <a:extLst>
              <a:ext uri="{FF2B5EF4-FFF2-40B4-BE49-F238E27FC236}">
                <a16:creationId xmlns:a16="http://schemas.microsoft.com/office/drawing/2014/main" id="{E3F08570-16E4-9178-E8C3-E86D6221BD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4792" y="2954763"/>
          <a:ext cx="4324350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Equation" r:id="rId13" imgW="1358640" imgH="419040" progId="Equation.DSMT4">
                  <p:embed/>
                </p:oleObj>
              </mc:Choice>
              <mc:Fallback>
                <p:oleObj name="Equation" r:id="rId13" imgW="1358640" imgH="419040" progId="Equation.DSMT4">
                  <p:embed/>
                  <p:pic>
                    <p:nvPicPr>
                      <p:cNvPr id="42" name="对象 41">
                        <a:extLst>
                          <a:ext uri="{FF2B5EF4-FFF2-40B4-BE49-F238E27FC236}">
                            <a16:creationId xmlns:a16="http://schemas.microsoft.com/office/drawing/2014/main" id="{E3F08570-16E4-9178-E8C3-E86D6221BD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624792" y="2954763"/>
                        <a:ext cx="4324350" cy="1331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文本框 43">
            <a:extLst>
              <a:ext uri="{FF2B5EF4-FFF2-40B4-BE49-F238E27FC236}">
                <a16:creationId xmlns:a16="http://schemas.microsoft.com/office/drawing/2014/main" id="{C79F7A44-0D8D-8F8E-CC30-7C0D954274F0}"/>
              </a:ext>
            </a:extLst>
          </p:cNvPr>
          <p:cNvSpPr txBox="1"/>
          <p:nvPr/>
        </p:nvSpPr>
        <p:spPr>
          <a:xfrm>
            <a:off x="828129" y="4382953"/>
            <a:ext cx="2277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所求体积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0F76E22-A240-4129-8825-BCA3495DA0E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66308" y="122543"/>
            <a:ext cx="146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探索原理</a:t>
            </a:r>
          </a:p>
        </p:txBody>
      </p:sp>
      <p:sp>
        <p:nvSpPr>
          <p:cNvPr id="33" name="文本框 48">
            <a:extLst>
              <a:ext uri="{FF2B5EF4-FFF2-40B4-BE49-F238E27FC236}">
                <a16:creationId xmlns:a16="http://schemas.microsoft.com/office/drawing/2014/main" id="{38F3D9B4-B465-48F9-A502-DBDFF459EFE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040141" y="115968"/>
            <a:ext cx="145669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新知学习</a:t>
            </a:r>
          </a:p>
        </p:txBody>
      </p:sp>
      <p:sp>
        <p:nvSpPr>
          <p:cNvPr id="34" name="文本框 48">
            <a:extLst>
              <a:ext uri="{FF2B5EF4-FFF2-40B4-BE49-F238E27FC236}">
                <a16:creationId xmlns:a16="http://schemas.microsoft.com/office/drawing/2014/main" id="{FA648513-EF7D-49BD-AF17-80B40FCABFE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709363" y="102254"/>
            <a:ext cx="195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EBEEF9A-6507-4471-A406-03FAFC653D0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24877" y="122543"/>
            <a:ext cx="142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问题引入</a:t>
            </a: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57F8EDF5-4674-45CA-A273-012B87BAA0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72374" y="1096774"/>
          <a:ext cx="48736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Equation" r:id="rId15" imgW="487752" imgH="541080" progId="Equation.DSMT4">
                  <p:embed/>
                </p:oleObj>
              </mc:Choice>
              <mc:Fallback>
                <p:oleObj name="Equation" r:id="rId15" imgW="487752" imgH="54108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57F8EDF5-4674-45CA-A273-012B87BAA0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72374" y="1096774"/>
                        <a:ext cx="487363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形 12">
            <a:extLst>
              <a:ext uri="{FF2B5EF4-FFF2-40B4-BE49-F238E27FC236}">
                <a16:creationId xmlns:a16="http://schemas.microsoft.com/office/drawing/2014/main" id="{ABD93DB9-3C24-4011-9539-5CA8B46179D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1240" t="30745" r="48568" b="23632"/>
          <a:stretch/>
        </p:blipFill>
        <p:spPr>
          <a:xfrm>
            <a:off x="7429145" y="1462913"/>
            <a:ext cx="4848347" cy="3844912"/>
          </a:xfrm>
          <a:prstGeom prst="rect">
            <a:avLst/>
          </a:prstGeom>
        </p:spPr>
      </p:pic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FEB9B6BE-5D43-4C43-9140-663304DB4850}"/>
              </a:ext>
            </a:extLst>
          </p:cNvPr>
          <p:cNvCxnSpPr>
            <a:cxnSpLocks/>
          </p:cNvCxnSpPr>
          <p:nvPr/>
        </p:nvCxnSpPr>
        <p:spPr>
          <a:xfrm>
            <a:off x="9516537" y="2313075"/>
            <a:ext cx="0" cy="106673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1B3DB039-6466-43E3-A326-4049224C2009}"/>
              </a:ext>
            </a:extLst>
          </p:cNvPr>
          <p:cNvCxnSpPr>
            <a:cxnSpLocks/>
          </p:cNvCxnSpPr>
          <p:nvPr/>
        </p:nvCxnSpPr>
        <p:spPr>
          <a:xfrm>
            <a:off x="9982200" y="2433711"/>
            <a:ext cx="0" cy="94609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对象 46">
            <a:extLst>
              <a:ext uri="{FF2B5EF4-FFF2-40B4-BE49-F238E27FC236}">
                <a16:creationId xmlns:a16="http://schemas.microsoft.com/office/drawing/2014/main" id="{7DD028E4-FE30-4A8D-AFFE-48A618DA5A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39033" y="3478191"/>
          <a:ext cx="279202" cy="30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tion" r:id="rId19" imgW="126720" imgH="139680" progId="Equation.DSMT4">
                  <p:embed/>
                </p:oleObj>
              </mc:Choice>
              <mc:Fallback>
                <p:oleObj name="Equation" r:id="rId19" imgW="126720" imgH="139680" progId="Equation.DSMT4">
                  <p:embed/>
                  <p:pic>
                    <p:nvPicPr>
                      <p:cNvPr id="47" name="对象 46">
                        <a:extLst>
                          <a:ext uri="{FF2B5EF4-FFF2-40B4-BE49-F238E27FC236}">
                            <a16:creationId xmlns:a16="http://schemas.microsoft.com/office/drawing/2014/main" id="{7DD028E4-FE30-4A8D-AFFE-48A618DA5A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9339033" y="3478191"/>
                        <a:ext cx="279202" cy="307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>
            <a:extLst>
              <a:ext uri="{FF2B5EF4-FFF2-40B4-BE49-F238E27FC236}">
                <a16:creationId xmlns:a16="http://schemas.microsoft.com/office/drawing/2014/main" id="{C16F0C20-AC80-4F37-8240-5EEF540F42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09363" y="3430391"/>
          <a:ext cx="838692" cy="366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Equation" r:id="rId21" imgW="406080" imgH="177480" progId="Equation.DSMT4">
                  <p:embed/>
                </p:oleObj>
              </mc:Choice>
              <mc:Fallback>
                <p:oleObj name="Equation" r:id="rId21" imgW="406080" imgH="177480" progId="Equation.DSMT4">
                  <p:embed/>
                  <p:pic>
                    <p:nvPicPr>
                      <p:cNvPr id="48" name="对象 47">
                        <a:extLst>
                          <a:ext uri="{FF2B5EF4-FFF2-40B4-BE49-F238E27FC236}">
                            <a16:creationId xmlns:a16="http://schemas.microsoft.com/office/drawing/2014/main" id="{C16F0C20-AC80-4F37-8240-5EEF540F42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9709363" y="3430391"/>
                        <a:ext cx="838692" cy="366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FF85B32B-02E6-44A8-9468-EE0AA4563E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88322" y="1530010"/>
          <a:ext cx="2546395" cy="106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Equation" r:id="rId23" imgW="939600" imgH="393480" progId="Equation.DSMT4">
                  <p:embed/>
                </p:oleObj>
              </mc:Choice>
              <mc:Fallback>
                <p:oleObj name="Equation" r:id="rId23" imgW="939600" imgH="39348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FF85B32B-02E6-44A8-9468-EE0AA4563E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688322" y="1530010"/>
                        <a:ext cx="2546395" cy="1066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E07A5955-371B-4C9A-9A71-E6C851255B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4201" y="4081768"/>
          <a:ext cx="4655371" cy="1345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Equation" r:id="rId25" imgW="1447560" imgH="419040" progId="Equation.DSMT4">
                  <p:embed/>
                </p:oleObj>
              </mc:Choice>
              <mc:Fallback>
                <p:oleObj name="Equation" r:id="rId25" imgW="1447560" imgH="419040" progId="Equation.DSMT4">
                  <p:embed/>
                  <p:pic>
                    <p:nvPicPr>
                      <p:cNvPr id="36" name="对象 35">
                        <a:extLst>
                          <a:ext uri="{FF2B5EF4-FFF2-40B4-BE49-F238E27FC236}">
                            <a16:creationId xmlns:a16="http://schemas.microsoft.com/office/drawing/2014/main" id="{E07A5955-371B-4C9A-9A71-E6C851255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3144201" y="4081768"/>
                        <a:ext cx="4655371" cy="1345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A65DC40A-4EF7-4A98-906A-A2960CDFE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8645" y="5323149"/>
          <a:ext cx="6520064" cy="1397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3" name="Equation" r:id="rId27" imgW="1955520" imgH="419040" progId="Equation.DSMT4">
                  <p:embed/>
                </p:oleObj>
              </mc:Choice>
              <mc:Fallback>
                <p:oleObj name="Equation" r:id="rId27" imgW="1955520" imgH="419040" progId="Equation.DSMT4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A65DC40A-4EF7-4A98-906A-A2960CDFE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608645" y="5323149"/>
                        <a:ext cx="6520064" cy="1397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Freeform 116">
            <a:extLst>
              <a:ext uri="{FF2B5EF4-FFF2-40B4-BE49-F238E27FC236}">
                <a16:creationId xmlns:a16="http://schemas.microsoft.com/office/drawing/2014/main" id="{B03C069A-891E-41AB-B409-0790EBA1AD85}"/>
              </a:ext>
            </a:extLst>
          </p:cNvPr>
          <p:cNvSpPr>
            <a:spLocks noEditPoints="1"/>
          </p:cNvSpPr>
          <p:nvPr/>
        </p:nvSpPr>
        <p:spPr bwMode="auto">
          <a:xfrm>
            <a:off x="296573" y="153587"/>
            <a:ext cx="393635" cy="31744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121823" tIns="60911" rIns="121823" bIns="60911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5878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8" grpId="0"/>
      <p:bldP spid="41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763" y="2700"/>
            <a:ext cx="12182398" cy="6852600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4" y="2701"/>
            <a:ext cx="12182399" cy="63708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1236415" y="-1228952"/>
            <a:ext cx="637082" cy="3100388"/>
          </a:xfrm>
          <a:prstGeom prst="rect">
            <a:avLst/>
          </a:prstGeom>
          <a:solidFill>
            <a:srgbClr val="02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72036" y="115969"/>
            <a:ext cx="184732" cy="42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3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0072" y="137933"/>
            <a:ext cx="198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旋转体的体积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6D308DA-30FA-1162-7854-37DAF3C14904}"/>
              </a:ext>
            </a:extLst>
          </p:cNvPr>
          <p:cNvSpPr txBox="1"/>
          <p:nvPr/>
        </p:nvSpPr>
        <p:spPr>
          <a:xfrm>
            <a:off x="3294259" y="5475709"/>
            <a:ext cx="423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选定   为积分变量</a:t>
            </a:r>
            <a:r>
              <a:rPr lang="zh-CN" altLang="en-US" sz="3600" dirty="0"/>
              <a:t>，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B57D16-B87D-8E3B-A5AE-F30CD1D1A2D0}"/>
              </a:ext>
            </a:extLst>
          </p:cNvPr>
          <p:cNvSpPr txBox="1"/>
          <p:nvPr/>
        </p:nvSpPr>
        <p:spPr>
          <a:xfrm>
            <a:off x="1702312" y="5473135"/>
            <a:ext cx="164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STEP1:</a:t>
            </a:r>
            <a:endParaRPr lang="zh-CN" altLang="en-US" sz="3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42CE9377-E297-7F89-3C74-8E3D3F7C94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708662"/>
              </p:ext>
            </p:extLst>
          </p:nvPr>
        </p:nvGraphicFramePr>
        <p:xfrm>
          <a:off x="4238625" y="5518150"/>
          <a:ext cx="5254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42CE9377-E297-7F89-3C74-8E3D3F7C9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4238625" y="5518150"/>
                        <a:ext cx="525463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D7CE32D-D4E3-0529-CA4C-98CA7B906C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268539"/>
              </p:ext>
            </p:extLst>
          </p:nvPr>
        </p:nvGraphicFramePr>
        <p:xfrm>
          <a:off x="7116763" y="5473700"/>
          <a:ext cx="20415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Equation" r:id="rId9" imgW="583920" imgH="203040" progId="Equation.DSMT4">
                  <p:embed/>
                </p:oleObj>
              </mc:Choice>
              <mc:Fallback>
                <p:oleObj name="Equation" r:id="rId9" imgW="583920" imgH="20304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CD7CE32D-D4E3-0529-CA4C-98CA7B906C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7116763" y="5473700"/>
                        <a:ext cx="2041525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A17DFAEC-4D72-7728-BF5F-08FF530FA1C0}"/>
              </a:ext>
            </a:extLst>
          </p:cNvPr>
          <p:cNvSpPr txBox="1"/>
          <p:nvPr/>
        </p:nvSpPr>
        <p:spPr>
          <a:xfrm>
            <a:off x="360256" y="948160"/>
            <a:ext cx="1792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 </a:t>
            </a:r>
            <a:r>
              <a:rPr lang="en-US" altLang="zh-CN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53CD33A-6A00-40A7-838E-23A0C17153C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94185" y="122542"/>
            <a:ext cx="146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探索原理</a:t>
            </a:r>
          </a:p>
        </p:txBody>
      </p:sp>
      <p:sp>
        <p:nvSpPr>
          <p:cNvPr id="29" name="文本框 48">
            <a:extLst>
              <a:ext uri="{FF2B5EF4-FFF2-40B4-BE49-F238E27FC236}">
                <a16:creationId xmlns:a16="http://schemas.microsoft.com/office/drawing/2014/main" id="{4BF23833-D49D-462E-885D-289D01DC176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806805" y="101475"/>
            <a:ext cx="145669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新知学习</a:t>
            </a:r>
          </a:p>
        </p:txBody>
      </p:sp>
      <p:sp>
        <p:nvSpPr>
          <p:cNvPr id="30" name="文本框 48">
            <a:extLst>
              <a:ext uri="{FF2B5EF4-FFF2-40B4-BE49-F238E27FC236}">
                <a16:creationId xmlns:a16="http://schemas.microsoft.com/office/drawing/2014/main" id="{117EC476-7551-4D28-B6EA-7B90FDDA98F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709363" y="102254"/>
            <a:ext cx="195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9AE14BD-6BDE-4610-BCED-CE7950C07B0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24877" y="122543"/>
            <a:ext cx="142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问题引入</a:t>
            </a:r>
          </a:p>
        </p:txBody>
      </p:sp>
      <p:sp>
        <p:nvSpPr>
          <p:cNvPr id="27" name="Freeform 116">
            <a:extLst>
              <a:ext uri="{FF2B5EF4-FFF2-40B4-BE49-F238E27FC236}">
                <a16:creationId xmlns:a16="http://schemas.microsoft.com/office/drawing/2014/main" id="{1F6155DF-8E50-43C9-AADE-C5DAE36D72AC}"/>
              </a:ext>
            </a:extLst>
          </p:cNvPr>
          <p:cNvSpPr>
            <a:spLocks noEditPoints="1"/>
          </p:cNvSpPr>
          <p:nvPr/>
        </p:nvSpPr>
        <p:spPr bwMode="auto">
          <a:xfrm>
            <a:off x="157980" y="174365"/>
            <a:ext cx="393635" cy="31744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121823" tIns="60911" rIns="121823" bIns="60911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F80C660C-F065-42AF-8AB5-E4374E729F3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2752" t="10504" r="21253" b="29960"/>
          <a:stretch/>
        </p:blipFill>
        <p:spPr>
          <a:xfrm>
            <a:off x="2834259" y="803052"/>
            <a:ext cx="5667375" cy="4137624"/>
          </a:xfrm>
          <a:prstGeom prst="rect">
            <a:avLst/>
          </a:prstGeom>
        </p:spPr>
      </p:pic>
      <p:graphicFrame>
        <p:nvGraphicFramePr>
          <p:cNvPr id="32" name="对象 31">
            <a:extLst>
              <a:ext uri="{FF2B5EF4-FFF2-40B4-BE49-F238E27FC236}">
                <a16:creationId xmlns:a16="http://schemas.microsoft.com/office/drawing/2014/main" id="{2C424DD8-1F11-4EE4-9286-2734ABABB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017010"/>
              </p:ext>
            </p:extLst>
          </p:nvPr>
        </p:nvGraphicFramePr>
        <p:xfrm>
          <a:off x="4847615" y="975211"/>
          <a:ext cx="337794" cy="39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Equation" r:id="rId13" imgW="139680" imgH="164880" progId="Equation.DSMT4">
                  <p:embed/>
                </p:oleObj>
              </mc:Choice>
              <mc:Fallback>
                <p:oleObj name="Equation" r:id="rId13" imgW="139680" imgH="164880" progId="Equation.DSMT4">
                  <p:embed/>
                  <p:pic>
                    <p:nvPicPr>
                      <p:cNvPr id="24" name="对象 23">
                        <a:extLst>
                          <a:ext uri="{FF2B5EF4-FFF2-40B4-BE49-F238E27FC236}">
                            <a16:creationId xmlns:a16="http://schemas.microsoft.com/office/drawing/2014/main" id="{A03FE6DC-7A2E-411B-89BA-B5B56854F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47615" y="975211"/>
                        <a:ext cx="337794" cy="399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83E580DB-65EB-4315-834F-9248D8D9E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072709"/>
              </p:ext>
            </p:extLst>
          </p:nvPr>
        </p:nvGraphicFramePr>
        <p:xfrm>
          <a:off x="7942918" y="3599215"/>
          <a:ext cx="372478" cy="33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C16B7608-5491-4D26-880C-650DF5A463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42918" y="3599215"/>
                        <a:ext cx="372478" cy="335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59FA74BF-7172-49F5-BD7A-BCA5C95EB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025381"/>
              </p:ext>
            </p:extLst>
          </p:nvPr>
        </p:nvGraphicFramePr>
        <p:xfrm>
          <a:off x="4925529" y="3568205"/>
          <a:ext cx="289560" cy="33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Equation" r:id="rId17" imgW="152280" imgH="177480" progId="Equation.DSMT4">
                  <p:embed/>
                </p:oleObj>
              </mc:Choice>
              <mc:Fallback>
                <p:oleObj name="Equation" r:id="rId17" imgW="152280" imgH="177480" progId="Equation.DSMT4">
                  <p:embed/>
                  <p:pic>
                    <p:nvPicPr>
                      <p:cNvPr id="57" name="对象 56">
                        <a:extLst>
                          <a:ext uri="{FF2B5EF4-FFF2-40B4-BE49-F238E27FC236}">
                            <a16:creationId xmlns:a16="http://schemas.microsoft.com/office/drawing/2014/main" id="{86E6DDA9-7E38-4BA1-9BCE-C3C22A3D0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25529" y="3568205"/>
                        <a:ext cx="289560" cy="337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7AE94547-48FE-4C05-9642-B18CB40A0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969604"/>
              </p:ext>
            </p:extLst>
          </p:nvPr>
        </p:nvGraphicFramePr>
        <p:xfrm>
          <a:off x="4925529" y="1597344"/>
          <a:ext cx="289559" cy="368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Equation" r:id="rId19" imgW="139680" imgH="177480" progId="Equation.DSMT4">
                  <p:embed/>
                </p:oleObj>
              </mc:Choice>
              <mc:Fallback>
                <p:oleObj name="Equation" r:id="rId19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25529" y="1597344"/>
                        <a:ext cx="289559" cy="368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85752450-28D6-4004-A54E-4CF2948700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789158"/>
              </p:ext>
            </p:extLst>
          </p:nvPr>
        </p:nvGraphicFramePr>
        <p:xfrm>
          <a:off x="4907469" y="3962622"/>
          <a:ext cx="289559" cy="353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Equation" r:id="rId21" imgW="114120" imgH="139680" progId="Equation.DSMT4">
                  <p:embed/>
                </p:oleObj>
              </mc:Choice>
              <mc:Fallback>
                <p:oleObj name="Equation" r:id="rId21" imgW="1141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907469" y="3962622"/>
                        <a:ext cx="289559" cy="353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267FB735-8C0B-41A6-A963-E48D93E646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338275"/>
              </p:ext>
            </p:extLst>
          </p:nvPr>
        </p:nvGraphicFramePr>
        <p:xfrm>
          <a:off x="5813425" y="1781609"/>
          <a:ext cx="160287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Equation" r:id="rId23" imgW="571320" imgH="203040" progId="Equation.DSMT4">
                  <p:embed/>
                </p:oleObj>
              </mc:Choice>
              <mc:Fallback>
                <p:oleObj name="Equation" r:id="rId23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813425" y="1781609"/>
                        <a:ext cx="1602878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123133D-5C46-4E0B-A198-02724420C425}"/>
              </a:ext>
            </a:extLst>
          </p:cNvPr>
          <p:cNvCxnSpPr>
            <a:cxnSpLocks/>
          </p:cNvCxnSpPr>
          <p:nvPr/>
        </p:nvCxnSpPr>
        <p:spPr>
          <a:xfrm>
            <a:off x="5270352" y="3076316"/>
            <a:ext cx="730398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1730A13D-3B7F-47D9-A29E-7429308A59E1}"/>
              </a:ext>
            </a:extLst>
          </p:cNvPr>
          <p:cNvCxnSpPr>
            <a:cxnSpLocks/>
          </p:cNvCxnSpPr>
          <p:nvPr/>
        </p:nvCxnSpPr>
        <p:spPr>
          <a:xfrm flipV="1">
            <a:off x="5215088" y="3385099"/>
            <a:ext cx="995212" cy="1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id="{A8AECA3B-797C-4E7C-ADA1-99B2E4FEB8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301869"/>
              </p:ext>
            </p:extLst>
          </p:nvPr>
        </p:nvGraphicFramePr>
        <p:xfrm>
          <a:off x="4830468" y="3204617"/>
          <a:ext cx="307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Equation" r:id="rId25" imgW="139680" imgH="164880" progId="Equation.DSMT4">
                  <p:embed/>
                </p:oleObj>
              </mc:Choice>
              <mc:Fallback>
                <p:oleObj name="Equation" r:id="rId25" imgW="139680" imgH="164880" progId="Equation.DSMT4">
                  <p:embed/>
                  <p:pic>
                    <p:nvPicPr>
                      <p:cNvPr id="24" name="对象 23">
                        <a:extLst>
                          <a:ext uri="{FF2B5EF4-FFF2-40B4-BE49-F238E27FC236}">
                            <a16:creationId xmlns:a16="http://schemas.microsoft.com/office/drawing/2014/main" id="{7DE7F386-AF72-9D58-CA93-DBA2CD9413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4830468" y="3204617"/>
                        <a:ext cx="3079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64729D2B-0D5B-40B4-A74E-3915D07013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26703"/>
              </p:ext>
            </p:extLst>
          </p:nvPr>
        </p:nvGraphicFramePr>
        <p:xfrm>
          <a:off x="4347074" y="2772433"/>
          <a:ext cx="96678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Equation" r:id="rId27" imgW="419040" imgH="203040" progId="Equation.DSMT4">
                  <p:embed/>
                </p:oleObj>
              </mc:Choice>
              <mc:Fallback>
                <p:oleObj name="Equation" r:id="rId27" imgW="419040" imgH="203040" progId="Equation.DSMT4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3869345D-43A0-E18C-573B-EA35FD8DCD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4347074" y="2772433"/>
                        <a:ext cx="966787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425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763" y="2700"/>
            <a:ext cx="12182398" cy="6852600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4" y="2701"/>
            <a:ext cx="12182399" cy="63708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1236415" y="-1228952"/>
            <a:ext cx="637082" cy="3100388"/>
          </a:xfrm>
          <a:prstGeom prst="rect">
            <a:avLst/>
          </a:prstGeom>
          <a:solidFill>
            <a:srgbClr val="02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72036" y="115969"/>
            <a:ext cx="184732" cy="42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3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0072" y="137933"/>
            <a:ext cx="198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旋转体的体积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313BAA3-1B00-50A8-5995-ACEB233935BB}"/>
              </a:ext>
            </a:extLst>
          </p:cNvPr>
          <p:cNvSpPr txBox="1"/>
          <p:nvPr/>
        </p:nvSpPr>
        <p:spPr>
          <a:xfrm>
            <a:off x="360256" y="948160"/>
            <a:ext cx="1792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 </a:t>
            </a:r>
            <a:r>
              <a:rPr lang="en-US" altLang="zh-CN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DBB080-5B2F-D174-6FB4-60EF7F3101D3}"/>
              </a:ext>
            </a:extLst>
          </p:cNvPr>
          <p:cNvSpPr txBox="1"/>
          <p:nvPr/>
        </p:nvSpPr>
        <p:spPr>
          <a:xfrm>
            <a:off x="768128" y="4699816"/>
            <a:ext cx="164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C000"/>
                </a:solidFill>
              </a:rPr>
              <a:t>STEP2:</a:t>
            </a:r>
            <a:endParaRPr lang="zh-CN" altLang="en-US" sz="3600" b="1" dirty="0">
              <a:solidFill>
                <a:srgbClr val="FFC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457EC6-8A4C-144F-914D-23E821FA1621}"/>
              </a:ext>
            </a:extLst>
          </p:cNvPr>
          <p:cNvSpPr txBox="1"/>
          <p:nvPr/>
        </p:nvSpPr>
        <p:spPr>
          <a:xfrm>
            <a:off x="2291824" y="4643806"/>
            <a:ext cx="381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构造体积微元</a:t>
            </a: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FF9B095B-955D-5BA2-5047-6034E06E2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8798"/>
              </p:ext>
            </p:extLst>
          </p:nvPr>
        </p:nvGraphicFramePr>
        <p:xfrm>
          <a:off x="5150284" y="4610811"/>
          <a:ext cx="35147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Equation" r:id="rId7" imgW="1104840" imgH="228600" progId="Equation.DSMT4">
                  <p:embed/>
                </p:oleObj>
              </mc:Choice>
              <mc:Fallback>
                <p:oleObj name="Equation" r:id="rId7" imgW="1104840" imgH="22860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FF9B095B-955D-5BA2-5047-6034E06E2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150284" y="4610811"/>
                        <a:ext cx="3514725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本框 26">
            <a:extLst>
              <a:ext uri="{FF2B5EF4-FFF2-40B4-BE49-F238E27FC236}">
                <a16:creationId xmlns:a16="http://schemas.microsoft.com/office/drawing/2014/main" id="{F6E63D41-749A-43CE-4BAE-7E0DC49BC2FE}"/>
              </a:ext>
            </a:extLst>
          </p:cNvPr>
          <p:cNvSpPr txBox="1"/>
          <p:nvPr/>
        </p:nvSpPr>
        <p:spPr>
          <a:xfrm>
            <a:off x="768128" y="5717213"/>
            <a:ext cx="164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C000"/>
                </a:solidFill>
              </a:rPr>
              <a:t>STEP3:</a:t>
            </a:r>
            <a:endParaRPr lang="zh-CN" altLang="en-US" sz="3600" b="1" dirty="0">
              <a:solidFill>
                <a:srgbClr val="FFC000"/>
              </a:solidFill>
            </a:endParaRPr>
          </a:p>
        </p:txBody>
      </p:sp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AE8619EB-0C63-AB90-B5B9-0FF906DE56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466499"/>
              </p:ext>
            </p:extLst>
          </p:nvPr>
        </p:nvGraphicFramePr>
        <p:xfrm>
          <a:off x="2490788" y="5562600"/>
          <a:ext cx="35115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Equation" r:id="rId9" imgW="1168200" imgH="330120" progId="Equation.DSMT4">
                  <p:embed/>
                </p:oleObj>
              </mc:Choice>
              <mc:Fallback>
                <p:oleObj name="Equation" r:id="rId9" imgW="1168200" imgH="330120" progId="Equation.DSMT4">
                  <p:embed/>
                  <p:pic>
                    <p:nvPicPr>
                      <p:cNvPr id="28" name="对象 27">
                        <a:extLst>
                          <a:ext uri="{FF2B5EF4-FFF2-40B4-BE49-F238E27FC236}">
                            <a16:creationId xmlns:a16="http://schemas.microsoft.com/office/drawing/2014/main" id="{AE8619EB-0C63-AB90-B5B9-0FF906DE56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490788" y="5562600"/>
                        <a:ext cx="3511550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图形 28">
            <a:extLst>
              <a:ext uri="{FF2B5EF4-FFF2-40B4-BE49-F238E27FC236}">
                <a16:creationId xmlns:a16="http://schemas.microsoft.com/office/drawing/2014/main" id="{5E84AC50-29C3-0F7D-4C8F-1A9466B5937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2317" t="30840" r="31164" b="47094"/>
          <a:stretch/>
        </p:blipFill>
        <p:spPr>
          <a:xfrm>
            <a:off x="2249630" y="806736"/>
            <a:ext cx="5981595" cy="3646055"/>
          </a:xfrm>
          <a:prstGeom prst="rect">
            <a:avLst/>
          </a:prstGeom>
        </p:spPr>
      </p:pic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565773C1-2C54-C163-DAB6-8AE9FC8A4669}"/>
              </a:ext>
            </a:extLst>
          </p:cNvPr>
          <p:cNvCxnSpPr/>
          <p:nvPr/>
        </p:nvCxnSpPr>
        <p:spPr>
          <a:xfrm flipV="1">
            <a:off x="5864576" y="1594491"/>
            <a:ext cx="462848" cy="62088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35692D31-383E-8E31-2052-797DBF8DF4D9}"/>
              </a:ext>
            </a:extLst>
          </p:cNvPr>
          <p:cNvCxnSpPr>
            <a:cxnSpLocks/>
          </p:cNvCxnSpPr>
          <p:nvPr/>
        </p:nvCxnSpPr>
        <p:spPr>
          <a:xfrm>
            <a:off x="6132680" y="3429421"/>
            <a:ext cx="570593" cy="43959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AB2A6776-18D4-5C48-0056-F448F9A52C00}"/>
              </a:ext>
            </a:extLst>
          </p:cNvPr>
          <p:cNvCxnSpPr>
            <a:cxnSpLocks/>
          </p:cNvCxnSpPr>
          <p:nvPr/>
        </p:nvCxnSpPr>
        <p:spPr>
          <a:xfrm flipH="1">
            <a:off x="3768811" y="2667374"/>
            <a:ext cx="1267941" cy="114495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52C67959-64BB-E8F8-E8CB-465EFC55F3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44999"/>
              </p:ext>
            </p:extLst>
          </p:nvPr>
        </p:nvGraphicFramePr>
        <p:xfrm>
          <a:off x="5607050" y="1028700"/>
          <a:ext cx="16240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Equation" r:id="rId13" imgW="622080" imgH="203040" progId="Equation.DSMT4">
                  <p:embed/>
                </p:oleObj>
              </mc:Choice>
              <mc:Fallback>
                <p:oleObj name="Equation" r:id="rId13" imgW="622080" imgH="203040" progId="Equation.DSMT4">
                  <p:embed/>
                  <p:pic>
                    <p:nvPicPr>
                      <p:cNvPr id="33" name="对象 32">
                        <a:extLst>
                          <a:ext uri="{FF2B5EF4-FFF2-40B4-BE49-F238E27FC236}">
                            <a16:creationId xmlns:a16="http://schemas.microsoft.com/office/drawing/2014/main" id="{52C67959-64BB-E8F8-E8CB-465EFC55F3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607050" y="1028700"/>
                        <a:ext cx="1624013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D3E58C96-88A3-E164-515A-B217AA8235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793805"/>
              </p:ext>
            </p:extLst>
          </p:nvPr>
        </p:nvGraphicFramePr>
        <p:xfrm>
          <a:off x="6494463" y="3808413"/>
          <a:ext cx="87788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Equation" r:id="rId15" imgW="330120" imgH="203040" progId="Equation.DSMT4">
                  <p:embed/>
                </p:oleObj>
              </mc:Choice>
              <mc:Fallback>
                <p:oleObj name="Equation" r:id="rId15" imgW="330120" imgH="203040" progId="Equation.DSMT4">
                  <p:embed/>
                  <p:pic>
                    <p:nvPicPr>
                      <p:cNvPr id="34" name="对象 33">
                        <a:extLst>
                          <a:ext uri="{FF2B5EF4-FFF2-40B4-BE49-F238E27FC236}">
                            <a16:creationId xmlns:a16="http://schemas.microsoft.com/office/drawing/2014/main" id="{D3E58C96-88A3-E164-515A-B217AA8235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6494463" y="3808413"/>
                        <a:ext cx="877887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>
            <a:extLst>
              <a:ext uri="{FF2B5EF4-FFF2-40B4-BE49-F238E27FC236}">
                <a16:creationId xmlns:a16="http://schemas.microsoft.com/office/drawing/2014/main" id="{7A790131-FF14-FEFA-A86A-BFB2D4A3D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831469"/>
              </p:ext>
            </p:extLst>
          </p:nvPr>
        </p:nvGraphicFramePr>
        <p:xfrm>
          <a:off x="3282950" y="3708400"/>
          <a:ext cx="660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Equation" r:id="rId17" imgW="203040" imgH="203040" progId="Equation.DSMT4">
                  <p:embed/>
                </p:oleObj>
              </mc:Choice>
              <mc:Fallback>
                <p:oleObj name="Equation" r:id="rId17" imgW="203040" imgH="203040" progId="Equation.DSMT4">
                  <p:embed/>
                  <p:pic>
                    <p:nvPicPr>
                      <p:cNvPr id="35" name="对象 34">
                        <a:extLst>
                          <a:ext uri="{FF2B5EF4-FFF2-40B4-BE49-F238E27FC236}">
                            <a16:creationId xmlns:a16="http://schemas.microsoft.com/office/drawing/2014/main" id="{7A790131-FF14-FEFA-A86A-BFB2D4A3D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3282950" y="3708400"/>
                        <a:ext cx="6604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思想气泡: 云 35">
            <a:extLst>
              <a:ext uri="{FF2B5EF4-FFF2-40B4-BE49-F238E27FC236}">
                <a16:creationId xmlns:a16="http://schemas.microsoft.com/office/drawing/2014/main" id="{64AFF6C6-485F-EA3C-3880-8B3AEED918A6}"/>
              </a:ext>
            </a:extLst>
          </p:cNvPr>
          <p:cNvSpPr/>
          <p:nvPr/>
        </p:nvSpPr>
        <p:spPr>
          <a:xfrm rot="2280000">
            <a:off x="9535364" y="989172"/>
            <a:ext cx="2036701" cy="1544866"/>
          </a:xfrm>
          <a:prstGeom prst="cloudCallout">
            <a:avLst>
              <a:gd name="adj1" fmla="val -22675"/>
              <a:gd name="adj2" fmla="val 89435"/>
            </a:avLst>
          </a:prstGeom>
          <a:solidFill>
            <a:srgbClr val="1574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FBE9C77-7483-4EC4-88AC-1636430655F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94951" y="102254"/>
            <a:ext cx="146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探索原理</a:t>
            </a:r>
          </a:p>
        </p:txBody>
      </p:sp>
      <p:sp>
        <p:nvSpPr>
          <p:cNvPr id="39" name="文本框 48">
            <a:extLst>
              <a:ext uri="{FF2B5EF4-FFF2-40B4-BE49-F238E27FC236}">
                <a16:creationId xmlns:a16="http://schemas.microsoft.com/office/drawing/2014/main" id="{FD56EEC7-66A8-4C69-9275-906D878FE68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040141" y="115968"/>
            <a:ext cx="145669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新知学习</a:t>
            </a:r>
          </a:p>
        </p:txBody>
      </p:sp>
      <p:sp>
        <p:nvSpPr>
          <p:cNvPr id="40" name="文本框 48">
            <a:extLst>
              <a:ext uri="{FF2B5EF4-FFF2-40B4-BE49-F238E27FC236}">
                <a16:creationId xmlns:a16="http://schemas.microsoft.com/office/drawing/2014/main" id="{F3873EC1-56CE-4097-A06A-A9DE8F98588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709363" y="102254"/>
            <a:ext cx="195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9B92019-8B67-43F9-A924-D479ECC2258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24877" y="122543"/>
            <a:ext cx="142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问题引入</a:t>
            </a:r>
          </a:p>
        </p:txBody>
      </p:sp>
      <p:sp>
        <p:nvSpPr>
          <p:cNvPr id="37" name="Freeform 116">
            <a:extLst>
              <a:ext uri="{FF2B5EF4-FFF2-40B4-BE49-F238E27FC236}">
                <a16:creationId xmlns:a16="http://schemas.microsoft.com/office/drawing/2014/main" id="{CF1614EE-6F71-4494-B064-7D5B3C74799E}"/>
              </a:ext>
            </a:extLst>
          </p:cNvPr>
          <p:cNvSpPr>
            <a:spLocks noEditPoints="1"/>
          </p:cNvSpPr>
          <p:nvPr/>
        </p:nvSpPr>
        <p:spPr bwMode="auto">
          <a:xfrm>
            <a:off x="157980" y="174365"/>
            <a:ext cx="393635" cy="31744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121823" tIns="60911" rIns="121823" bIns="60911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1452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7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763" y="2700"/>
            <a:ext cx="12182398" cy="6852600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4" y="2701"/>
            <a:ext cx="12182399" cy="63708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1236415" y="-1228952"/>
            <a:ext cx="637082" cy="3100388"/>
          </a:xfrm>
          <a:prstGeom prst="rect">
            <a:avLst/>
          </a:prstGeom>
          <a:solidFill>
            <a:srgbClr val="02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57980" y="115969"/>
            <a:ext cx="1298788" cy="420115"/>
            <a:chOff x="1128982" y="6458226"/>
            <a:chExt cx="989033" cy="319919"/>
          </a:xfrm>
        </p:grpSpPr>
        <p:sp>
          <p:nvSpPr>
            <p:cNvPr id="17" name="文本框 16"/>
            <p:cNvSpPr txBox="1"/>
            <p:nvPr/>
          </p:nvSpPr>
          <p:spPr>
            <a:xfrm>
              <a:off x="1977341" y="6458226"/>
              <a:ext cx="140674" cy="319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Freeform 116"/>
            <p:cNvSpPr>
              <a:spLocks noEditPoints="1"/>
            </p:cNvSpPr>
            <p:nvPr/>
          </p:nvSpPr>
          <p:spPr bwMode="auto">
            <a:xfrm>
              <a:off x="1128982" y="6502695"/>
              <a:ext cx="299755" cy="241737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1823" tIns="60911" rIns="121823" bIns="60911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3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50072" y="137933"/>
            <a:ext cx="198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旋转体的体积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1D1AFB-D9C0-7E4A-A47C-65FA45623BBC}"/>
              </a:ext>
            </a:extLst>
          </p:cNvPr>
          <p:cNvSpPr/>
          <p:nvPr/>
        </p:nvSpPr>
        <p:spPr>
          <a:xfrm>
            <a:off x="379995" y="668196"/>
            <a:ext cx="11960383" cy="16722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defTabSz="914400">
              <a:lnSpc>
                <a:spcPct val="125000"/>
              </a:lnSpc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例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求由抛物线                 与</a:t>
            </a:r>
            <a:r>
              <a:rPr lang="zh-CN" altLang="en-US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直线                   所围平面 图形绕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轴旋转一周所得旋转体的体积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B48E8149-62CF-2D90-51D3-58AD25BA8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166442"/>
              </p:ext>
            </p:extLst>
          </p:nvPr>
        </p:nvGraphicFramePr>
        <p:xfrm>
          <a:off x="3830820" y="617319"/>
          <a:ext cx="22748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Equation" r:id="rId8" imgW="698400" imgH="215640" progId="Equation.DSMT4">
                  <p:embed/>
                </p:oleObj>
              </mc:Choice>
              <mc:Fallback>
                <p:oleObj name="Equation" r:id="rId8" imgW="698400" imgH="21564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B48E8149-62CF-2D90-51D3-58AD25BA8C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820" y="617319"/>
                        <a:ext cx="2274888" cy="79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22064D87-0127-3EBD-DCD6-BFE5D2E2DD82}"/>
              </a:ext>
            </a:extLst>
          </p:cNvPr>
          <p:cNvSpPr/>
          <p:nvPr/>
        </p:nvSpPr>
        <p:spPr>
          <a:xfrm>
            <a:off x="303518" y="218820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36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解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88EC5768-0B81-D00E-3BE3-F2C7E1104D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065937"/>
              </p:ext>
            </p:extLst>
          </p:nvPr>
        </p:nvGraphicFramePr>
        <p:xfrm>
          <a:off x="2630312" y="3618889"/>
          <a:ext cx="46228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Equation" r:id="rId10" imgW="1117440" imgH="317160" progId="Equation.DSMT4">
                  <p:embed/>
                </p:oleObj>
              </mc:Choice>
              <mc:Fallback>
                <p:oleObj name="Equation" r:id="rId10" imgW="1117440" imgH="31716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88EC5768-0B81-D00E-3BE3-F2C7E1104D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312" y="3618889"/>
                        <a:ext cx="4622800" cy="1304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CA260DE7-9145-48AF-3AC5-63AC774FE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742381"/>
              </p:ext>
            </p:extLst>
          </p:nvPr>
        </p:nvGraphicFramePr>
        <p:xfrm>
          <a:off x="7509239" y="801655"/>
          <a:ext cx="24225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Equation" r:id="rId12" imgW="723600" imgH="190440" progId="Equation.DSMT4">
                  <p:embed/>
                </p:oleObj>
              </mc:Choice>
              <mc:Fallback>
                <p:oleObj name="Equation" r:id="rId12" imgW="723600" imgH="19044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CA260DE7-9145-48AF-3AC5-63AC774FE4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7509239" y="801655"/>
                        <a:ext cx="2422525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F8576185-A1C0-CC64-F97E-0FE73BFB5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983828"/>
              </p:ext>
            </p:extLst>
          </p:nvPr>
        </p:nvGraphicFramePr>
        <p:xfrm>
          <a:off x="1895305" y="1496664"/>
          <a:ext cx="5445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9" name="Equation" r:id="rId14" imgW="139680" imgH="164880" progId="Equation.DSMT4">
                  <p:embed/>
                </p:oleObj>
              </mc:Choice>
              <mc:Fallback>
                <p:oleObj name="Equation" r:id="rId14" imgW="139680" imgH="164880" progId="Equation.DSMT4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F8576185-A1C0-CC64-F97E-0FE73BFB5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895305" y="1496664"/>
                        <a:ext cx="544513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本框 37">
            <a:extLst>
              <a:ext uri="{FF2B5EF4-FFF2-40B4-BE49-F238E27FC236}">
                <a16:creationId xmlns:a16="http://schemas.microsoft.com/office/drawing/2014/main" id="{D2A107BC-9AD6-7C4B-262A-CB61F59C5A61}"/>
              </a:ext>
            </a:extLst>
          </p:cNvPr>
          <p:cNvSpPr txBox="1"/>
          <p:nvPr/>
        </p:nvSpPr>
        <p:spPr>
          <a:xfrm>
            <a:off x="1044959" y="2208879"/>
            <a:ext cx="423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选定   为积分变量，</a:t>
            </a:r>
          </a:p>
        </p:txBody>
      </p:sp>
      <p:graphicFrame>
        <p:nvGraphicFramePr>
          <p:cNvPr id="39" name="对象 38">
            <a:extLst>
              <a:ext uri="{FF2B5EF4-FFF2-40B4-BE49-F238E27FC236}">
                <a16:creationId xmlns:a16="http://schemas.microsoft.com/office/drawing/2014/main" id="{D3A9C172-D65A-4610-3F36-60690FA1F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863058"/>
              </p:ext>
            </p:extLst>
          </p:nvPr>
        </p:nvGraphicFramePr>
        <p:xfrm>
          <a:off x="2024063" y="2279650"/>
          <a:ext cx="52546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0" name="Equation" r:id="rId16" imgW="139680" imgH="164880" progId="Equation.DSMT4">
                  <p:embed/>
                </p:oleObj>
              </mc:Choice>
              <mc:Fallback>
                <p:oleObj name="Equation" r:id="rId16" imgW="139680" imgH="164880" progId="Equation.DSMT4">
                  <p:embed/>
                  <p:pic>
                    <p:nvPicPr>
                      <p:cNvPr id="39" name="对象 38">
                        <a:extLst>
                          <a:ext uri="{FF2B5EF4-FFF2-40B4-BE49-F238E27FC236}">
                            <a16:creationId xmlns:a16="http://schemas.microsoft.com/office/drawing/2014/main" id="{D3A9C172-D65A-4610-3F36-60690FA1F8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024063" y="2279650"/>
                        <a:ext cx="525462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>
            <a:extLst>
              <a:ext uri="{FF2B5EF4-FFF2-40B4-BE49-F238E27FC236}">
                <a16:creationId xmlns:a16="http://schemas.microsoft.com/office/drawing/2014/main" id="{259B2565-6A0E-8DC3-A67F-332C969CA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196977"/>
              </p:ext>
            </p:extLst>
          </p:nvPr>
        </p:nvGraphicFramePr>
        <p:xfrm>
          <a:off x="4980922" y="2204454"/>
          <a:ext cx="181768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1" name="Equation" r:id="rId18" imgW="571320" imgH="203040" progId="Equation.DSMT4">
                  <p:embed/>
                </p:oleObj>
              </mc:Choice>
              <mc:Fallback>
                <p:oleObj name="Equation" r:id="rId18" imgW="571320" imgH="203040" progId="Equation.DSMT4">
                  <p:embed/>
                  <p:pic>
                    <p:nvPicPr>
                      <p:cNvPr id="40" name="对象 39">
                        <a:extLst>
                          <a:ext uri="{FF2B5EF4-FFF2-40B4-BE49-F238E27FC236}">
                            <a16:creationId xmlns:a16="http://schemas.microsoft.com/office/drawing/2014/main" id="{259B2565-6A0E-8DC3-A67F-332C969CA2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4980922" y="2204454"/>
                        <a:ext cx="1817688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文本框 40">
            <a:extLst>
              <a:ext uri="{FF2B5EF4-FFF2-40B4-BE49-F238E27FC236}">
                <a16:creationId xmlns:a16="http://schemas.microsoft.com/office/drawing/2014/main" id="{0C99E10C-7577-4165-7598-DFFB2AECB12B}"/>
              </a:ext>
            </a:extLst>
          </p:cNvPr>
          <p:cNvSpPr txBox="1"/>
          <p:nvPr/>
        </p:nvSpPr>
        <p:spPr>
          <a:xfrm>
            <a:off x="598243" y="3043272"/>
            <a:ext cx="381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体积微元</a:t>
            </a:r>
          </a:p>
        </p:txBody>
      </p:sp>
      <p:graphicFrame>
        <p:nvGraphicFramePr>
          <p:cNvPr id="42" name="对象 41">
            <a:extLst>
              <a:ext uri="{FF2B5EF4-FFF2-40B4-BE49-F238E27FC236}">
                <a16:creationId xmlns:a16="http://schemas.microsoft.com/office/drawing/2014/main" id="{E3F08570-16E4-9178-E8C3-E86D6221B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451997"/>
              </p:ext>
            </p:extLst>
          </p:nvPr>
        </p:nvGraphicFramePr>
        <p:xfrm>
          <a:off x="2635438" y="2958017"/>
          <a:ext cx="38782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Equation" r:id="rId20" imgW="1218960" imgH="253800" progId="Equation.DSMT4">
                  <p:embed/>
                </p:oleObj>
              </mc:Choice>
              <mc:Fallback>
                <p:oleObj name="Equation" r:id="rId20" imgW="1218960" imgH="253800" progId="Equation.DSMT4">
                  <p:embed/>
                  <p:pic>
                    <p:nvPicPr>
                      <p:cNvPr id="42" name="对象 41">
                        <a:extLst>
                          <a:ext uri="{FF2B5EF4-FFF2-40B4-BE49-F238E27FC236}">
                            <a16:creationId xmlns:a16="http://schemas.microsoft.com/office/drawing/2014/main" id="{E3F08570-16E4-9178-E8C3-E86D6221BD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635438" y="2958017"/>
                        <a:ext cx="3878262" cy="80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>
            <a:extLst>
              <a:ext uri="{FF2B5EF4-FFF2-40B4-BE49-F238E27FC236}">
                <a16:creationId xmlns:a16="http://schemas.microsoft.com/office/drawing/2014/main" id="{DA717FC5-F114-1399-D0D5-2EAC5A816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231811"/>
              </p:ext>
            </p:extLst>
          </p:nvPr>
        </p:nvGraphicFramePr>
        <p:xfrm>
          <a:off x="3105150" y="5044515"/>
          <a:ext cx="5502033" cy="1453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Equation" r:id="rId22" imgW="1104840" imgH="291960" progId="Equation.DSMT4">
                  <p:embed/>
                </p:oleObj>
              </mc:Choice>
              <mc:Fallback>
                <p:oleObj name="Equation" r:id="rId22" imgW="1104840" imgH="291960" progId="Equation.DSMT4">
                  <p:embed/>
                  <p:pic>
                    <p:nvPicPr>
                      <p:cNvPr id="43" name="对象 42">
                        <a:extLst>
                          <a:ext uri="{FF2B5EF4-FFF2-40B4-BE49-F238E27FC236}">
                            <a16:creationId xmlns:a16="http://schemas.microsoft.com/office/drawing/2014/main" id="{DA717FC5-F114-1399-D0D5-2EAC5A8162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3105150" y="5044515"/>
                        <a:ext cx="5502033" cy="1453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文本框 43">
            <a:extLst>
              <a:ext uri="{FF2B5EF4-FFF2-40B4-BE49-F238E27FC236}">
                <a16:creationId xmlns:a16="http://schemas.microsoft.com/office/drawing/2014/main" id="{C79F7A44-0D8D-8F8E-CC30-7C0D954274F0}"/>
              </a:ext>
            </a:extLst>
          </p:cNvPr>
          <p:cNvSpPr txBox="1"/>
          <p:nvPr/>
        </p:nvSpPr>
        <p:spPr>
          <a:xfrm>
            <a:off x="557238" y="3875343"/>
            <a:ext cx="2277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所求体积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12930A8-5F42-4E12-B0CE-57D039354E6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66734" y="107155"/>
            <a:ext cx="1648998" cy="461665"/>
          </a:xfrm>
          <a:prstGeom prst="rect">
            <a:avLst/>
          </a:prstGeom>
          <a:noFill/>
          <a:effectLst>
            <a:outerShdw blurRad="762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专业结合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0F76E22-A240-4129-8825-BCA3495DA0E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49310" y="102255"/>
            <a:ext cx="146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探索原理</a:t>
            </a:r>
          </a:p>
        </p:txBody>
      </p:sp>
      <p:sp>
        <p:nvSpPr>
          <p:cNvPr id="33" name="文本框 48">
            <a:extLst>
              <a:ext uri="{FF2B5EF4-FFF2-40B4-BE49-F238E27FC236}">
                <a16:creationId xmlns:a16="http://schemas.microsoft.com/office/drawing/2014/main" id="{38F3D9B4-B465-48F9-A502-DBDFF459EFE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040141" y="115968"/>
            <a:ext cx="145669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新知学习</a:t>
            </a:r>
          </a:p>
        </p:txBody>
      </p:sp>
      <p:sp>
        <p:nvSpPr>
          <p:cNvPr id="34" name="文本框 48">
            <a:extLst>
              <a:ext uri="{FF2B5EF4-FFF2-40B4-BE49-F238E27FC236}">
                <a16:creationId xmlns:a16="http://schemas.microsoft.com/office/drawing/2014/main" id="{FA648513-EF7D-49BD-AF17-80B40FCABFE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709363" y="102254"/>
            <a:ext cx="195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学以致用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EBEEF9A-6507-4471-A406-03FAFC653D0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24877" y="122543"/>
            <a:ext cx="142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问题引入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1B3E570C-F1D1-4A80-A47C-753680B515D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22694" t="8531" r="36806" b="35173"/>
          <a:stretch/>
        </p:blipFill>
        <p:spPr>
          <a:xfrm>
            <a:off x="8000929" y="1523178"/>
            <a:ext cx="4047061" cy="3753068"/>
          </a:xfrm>
          <a:prstGeom prst="rect">
            <a:avLst/>
          </a:prstGeom>
        </p:spPr>
      </p:pic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71018D8D-AEBF-4857-B153-64E7160A5D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271979"/>
              </p:ext>
            </p:extLst>
          </p:nvPr>
        </p:nvGraphicFramePr>
        <p:xfrm>
          <a:off x="9322001" y="1663626"/>
          <a:ext cx="337794" cy="39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name="Equation" r:id="rId26" imgW="139680" imgH="164880" progId="Equation.DSMT4">
                  <p:embed/>
                </p:oleObj>
              </mc:Choice>
              <mc:Fallback>
                <p:oleObj name="Equation" r:id="rId26" imgW="139680" imgH="164880" progId="Equation.DSMT4">
                  <p:embed/>
                  <p:pic>
                    <p:nvPicPr>
                      <p:cNvPr id="32" name="对象 31">
                        <a:extLst>
                          <a:ext uri="{FF2B5EF4-FFF2-40B4-BE49-F238E27FC236}">
                            <a16:creationId xmlns:a16="http://schemas.microsoft.com/office/drawing/2014/main" id="{2C424DD8-1F11-4EE4-9286-2734ABABB7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322001" y="1663626"/>
                        <a:ext cx="337794" cy="399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对象 44">
            <a:extLst>
              <a:ext uri="{FF2B5EF4-FFF2-40B4-BE49-F238E27FC236}">
                <a16:creationId xmlns:a16="http://schemas.microsoft.com/office/drawing/2014/main" id="{8BECE292-7B80-43DA-A8BE-61BE267F12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524613"/>
              </p:ext>
            </p:extLst>
          </p:nvPr>
        </p:nvGraphicFramePr>
        <p:xfrm>
          <a:off x="11634762" y="4517572"/>
          <a:ext cx="372478" cy="33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5" name="Equation" r:id="rId28" imgW="126720" imgH="139680" progId="Equation.DSMT4">
                  <p:embed/>
                </p:oleObj>
              </mc:Choice>
              <mc:Fallback>
                <p:oleObj name="Equation" r:id="rId28" imgW="126720" imgH="139680" progId="Equation.DSMT4">
                  <p:embed/>
                  <p:pic>
                    <p:nvPicPr>
                      <p:cNvPr id="33" name="对象 32">
                        <a:extLst>
                          <a:ext uri="{FF2B5EF4-FFF2-40B4-BE49-F238E27FC236}">
                            <a16:creationId xmlns:a16="http://schemas.microsoft.com/office/drawing/2014/main" id="{83E580DB-65EB-4315-834F-9248D8D9E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1634762" y="4517572"/>
                        <a:ext cx="372478" cy="335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>
            <a:extLst>
              <a:ext uri="{FF2B5EF4-FFF2-40B4-BE49-F238E27FC236}">
                <a16:creationId xmlns:a16="http://schemas.microsoft.com/office/drawing/2014/main" id="{ED302846-B659-4EEC-BFE2-C0C36A482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34753"/>
              </p:ext>
            </p:extLst>
          </p:nvPr>
        </p:nvGraphicFramePr>
        <p:xfrm>
          <a:off x="9564583" y="4494001"/>
          <a:ext cx="289560" cy="33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Equation" r:id="rId30" imgW="152280" imgH="177480" progId="Equation.DSMT4">
                  <p:embed/>
                </p:oleObj>
              </mc:Choice>
              <mc:Fallback>
                <p:oleObj name="Equation" r:id="rId30" imgW="152280" imgH="177480" progId="Equation.DSMT4">
                  <p:embed/>
                  <p:pic>
                    <p:nvPicPr>
                      <p:cNvPr id="34" name="对象 33">
                        <a:extLst>
                          <a:ext uri="{FF2B5EF4-FFF2-40B4-BE49-F238E27FC236}">
                            <a16:creationId xmlns:a16="http://schemas.microsoft.com/office/drawing/2014/main" id="{59FA74BF-7172-49F5-BD7A-BCA5C95EB1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564583" y="4494001"/>
                        <a:ext cx="289560" cy="337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>
            <a:extLst>
              <a:ext uri="{FF2B5EF4-FFF2-40B4-BE49-F238E27FC236}">
                <a16:creationId xmlns:a16="http://schemas.microsoft.com/office/drawing/2014/main" id="{F942E670-65AD-4697-98BD-55C386B06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813974"/>
              </p:ext>
            </p:extLst>
          </p:nvPr>
        </p:nvGraphicFramePr>
        <p:xfrm>
          <a:off x="10363552" y="2128383"/>
          <a:ext cx="1674809" cy="62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Equation" r:id="rId32" imgW="685800" imgH="253800" progId="Equation.DSMT4">
                  <p:embed/>
                </p:oleObj>
              </mc:Choice>
              <mc:Fallback>
                <p:oleObj name="Equation" r:id="rId32" imgW="685800" imgH="25380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267FB735-8C0B-41A6-A963-E48D93E646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0363552" y="2128383"/>
                        <a:ext cx="1674809" cy="620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0606E65D-6CC9-411D-A9B5-471020480645}"/>
              </a:ext>
            </a:extLst>
          </p:cNvPr>
          <p:cNvCxnSpPr>
            <a:cxnSpLocks/>
          </p:cNvCxnSpPr>
          <p:nvPr/>
        </p:nvCxnSpPr>
        <p:spPr>
          <a:xfrm>
            <a:off x="9854143" y="3625556"/>
            <a:ext cx="833983" cy="1882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494C096-0606-463A-A51B-1379CD054CC5}"/>
              </a:ext>
            </a:extLst>
          </p:cNvPr>
          <p:cNvCxnSpPr>
            <a:cxnSpLocks/>
          </p:cNvCxnSpPr>
          <p:nvPr/>
        </p:nvCxnSpPr>
        <p:spPr>
          <a:xfrm flipV="1">
            <a:off x="9865794" y="4093868"/>
            <a:ext cx="947657" cy="1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0" name="对象 49">
            <a:extLst>
              <a:ext uri="{FF2B5EF4-FFF2-40B4-BE49-F238E27FC236}">
                <a16:creationId xmlns:a16="http://schemas.microsoft.com/office/drawing/2014/main" id="{9DF223C6-7C90-46D2-BC81-3580999638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230645"/>
              </p:ext>
            </p:extLst>
          </p:nvPr>
        </p:nvGraphicFramePr>
        <p:xfrm>
          <a:off x="9482463" y="3909402"/>
          <a:ext cx="307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Equation" r:id="rId34" imgW="139680" imgH="164880" progId="Equation.DSMT4">
                  <p:embed/>
                </p:oleObj>
              </mc:Choice>
              <mc:Fallback>
                <p:oleObj name="Equation" r:id="rId34" imgW="139680" imgH="164880" progId="Equation.DSMT4">
                  <p:embed/>
                  <p:pic>
                    <p:nvPicPr>
                      <p:cNvPr id="37" name="对象 36">
                        <a:extLst>
                          <a:ext uri="{FF2B5EF4-FFF2-40B4-BE49-F238E27FC236}">
                            <a16:creationId xmlns:a16="http://schemas.microsoft.com/office/drawing/2014/main" id="{A8AECA3B-797C-4E7C-ADA1-99B2E4FEB8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9482463" y="3909402"/>
                        <a:ext cx="3079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>
            <a:extLst>
              <a:ext uri="{FF2B5EF4-FFF2-40B4-BE49-F238E27FC236}">
                <a16:creationId xmlns:a16="http://schemas.microsoft.com/office/drawing/2014/main" id="{F4CB439D-B8FC-485C-B68B-DF9630688E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03662"/>
              </p:ext>
            </p:extLst>
          </p:nvPr>
        </p:nvGraphicFramePr>
        <p:xfrm>
          <a:off x="8919935" y="3407280"/>
          <a:ext cx="96678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Equation" r:id="rId36" imgW="419040" imgH="203040" progId="Equation.DSMT4">
                  <p:embed/>
                </p:oleObj>
              </mc:Choice>
              <mc:Fallback>
                <p:oleObj name="Equation" r:id="rId36" imgW="419040" imgH="203040" progId="Equation.DSMT4">
                  <p:embed/>
                  <p:pic>
                    <p:nvPicPr>
                      <p:cNvPr id="38" name="对象 37">
                        <a:extLst>
                          <a:ext uri="{FF2B5EF4-FFF2-40B4-BE49-F238E27FC236}">
                            <a16:creationId xmlns:a16="http://schemas.microsoft.com/office/drawing/2014/main" id="{64729D2B-0D5B-40B4-A74E-3915D07013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8919935" y="3407280"/>
                        <a:ext cx="966787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>
            <a:extLst>
              <a:ext uri="{FF2B5EF4-FFF2-40B4-BE49-F238E27FC236}">
                <a16:creationId xmlns:a16="http://schemas.microsoft.com/office/drawing/2014/main" id="{54957F79-1E77-47FD-8082-ACBCC2496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282611"/>
              </p:ext>
            </p:extLst>
          </p:nvPr>
        </p:nvGraphicFramePr>
        <p:xfrm>
          <a:off x="9874933" y="1891568"/>
          <a:ext cx="3079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Equation" r:id="rId38" imgW="126720" imgH="164880" progId="Equation.DSMT4">
                  <p:embed/>
                </p:oleObj>
              </mc:Choice>
              <mc:Fallback>
                <p:oleObj name="Equation" r:id="rId38" imgW="126720" imgH="164880" progId="Equation.DSMT4">
                  <p:embed/>
                  <p:pic>
                    <p:nvPicPr>
                      <p:cNvPr id="36" name="对象 35">
                        <a:extLst>
                          <a:ext uri="{FF2B5EF4-FFF2-40B4-BE49-F238E27FC236}">
                            <a16:creationId xmlns:a16="http://schemas.microsoft.com/office/drawing/2014/main" id="{71018D8D-AEBF-4857-B153-64E7160A5D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9874933" y="1891568"/>
                        <a:ext cx="3079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79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8" grpId="0"/>
      <p:bldP spid="41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384597"/>
            <a:ext cx="12182398" cy="6907300"/>
          </a:xfrm>
          <a:prstGeom prst="rect">
            <a:avLst/>
          </a:prstGeom>
          <a:solidFill>
            <a:srgbClr val="20386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4" y="2701"/>
            <a:ext cx="12182399" cy="63708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1236415" y="-1228952"/>
            <a:ext cx="637082" cy="3100388"/>
          </a:xfrm>
          <a:prstGeom prst="rect">
            <a:avLst/>
          </a:prstGeom>
          <a:solidFill>
            <a:srgbClr val="02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72036" y="115969"/>
            <a:ext cx="184732" cy="42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3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0072" y="137933"/>
            <a:ext cx="198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旋转体的体积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FBE9C77-7483-4EC4-88AC-1636430655F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94951" y="102254"/>
            <a:ext cx="146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探索原理</a:t>
            </a:r>
          </a:p>
        </p:txBody>
      </p:sp>
      <p:sp>
        <p:nvSpPr>
          <p:cNvPr id="39" name="文本框 48">
            <a:extLst>
              <a:ext uri="{FF2B5EF4-FFF2-40B4-BE49-F238E27FC236}">
                <a16:creationId xmlns:a16="http://schemas.microsoft.com/office/drawing/2014/main" id="{FD56EEC7-66A8-4C69-9275-906D878FE68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040141" y="115968"/>
            <a:ext cx="145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新知学习</a:t>
            </a:r>
          </a:p>
        </p:txBody>
      </p:sp>
      <p:sp>
        <p:nvSpPr>
          <p:cNvPr id="40" name="文本框 48">
            <a:extLst>
              <a:ext uri="{FF2B5EF4-FFF2-40B4-BE49-F238E27FC236}">
                <a16:creationId xmlns:a16="http://schemas.microsoft.com/office/drawing/2014/main" id="{F3873EC1-56CE-4097-A06A-A9DE8F98588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095447" y="122543"/>
            <a:ext cx="145669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9B92019-8B67-43F9-A924-D479ECC2258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24877" y="122543"/>
            <a:ext cx="142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问题引入</a:t>
            </a:r>
          </a:p>
        </p:txBody>
      </p:sp>
      <p:sp>
        <p:nvSpPr>
          <p:cNvPr id="37" name="Freeform 116">
            <a:extLst>
              <a:ext uri="{FF2B5EF4-FFF2-40B4-BE49-F238E27FC236}">
                <a16:creationId xmlns:a16="http://schemas.microsoft.com/office/drawing/2014/main" id="{CF1614EE-6F71-4494-B064-7D5B3C74799E}"/>
              </a:ext>
            </a:extLst>
          </p:cNvPr>
          <p:cNvSpPr>
            <a:spLocks noEditPoints="1"/>
          </p:cNvSpPr>
          <p:nvPr/>
        </p:nvSpPr>
        <p:spPr bwMode="auto">
          <a:xfrm>
            <a:off x="157980" y="174365"/>
            <a:ext cx="393635" cy="31744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121823" tIns="60911" rIns="121823" bIns="60911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形 11">
            <a:extLst>
              <a:ext uri="{FF2B5EF4-FFF2-40B4-BE49-F238E27FC236}">
                <a16:creationId xmlns:a16="http://schemas.microsoft.com/office/drawing/2014/main" id="{1D8F93C1-7F06-4017-BE26-1046ED927A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8557" t="9970" r="47363" b="17523"/>
          <a:stretch/>
        </p:blipFill>
        <p:spPr>
          <a:xfrm>
            <a:off x="5141231" y="859976"/>
            <a:ext cx="4192540" cy="5963342"/>
          </a:xfrm>
          <a:prstGeom prst="rect">
            <a:avLst/>
          </a:prstGeom>
        </p:spPr>
      </p:pic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46DF7103-E04A-481A-8F82-961E666F8C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572780"/>
              </p:ext>
            </p:extLst>
          </p:nvPr>
        </p:nvGraphicFramePr>
        <p:xfrm>
          <a:off x="7230475" y="1309435"/>
          <a:ext cx="436932" cy="254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30475" y="1309435"/>
                        <a:ext cx="436932" cy="254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DE970A7B-B7C5-464B-B6AF-A42F4F674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25173"/>
              </p:ext>
            </p:extLst>
          </p:nvPr>
        </p:nvGraphicFramePr>
        <p:xfrm>
          <a:off x="7237538" y="2609409"/>
          <a:ext cx="337795" cy="26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" name="Equation" r:id="rId11" imgW="228600" imgH="177480" progId="Equation.DSMT4">
                  <p:embed/>
                </p:oleObj>
              </mc:Choice>
              <mc:Fallback>
                <p:oleObj name="Equation" r:id="rId11" imgW="228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37538" y="2609409"/>
                        <a:ext cx="337795" cy="262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1E54E78D-279A-49C9-9F90-06BE1EAF5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953358"/>
              </p:ext>
            </p:extLst>
          </p:nvPr>
        </p:nvGraphicFramePr>
        <p:xfrm>
          <a:off x="7230475" y="5688987"/>
          <a:ext cx="331444" cy="27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" name="Equation" r:id="rId13" imgW="215640" imgH="177480" progId="Equation.DSMT4">
                  <p:embed/>
                </p:oleObj>
              </mc:Choice>
              <mc:Fallback>
                <p:oleObj name="Equation" r:id="rId13" imgW="215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30475" y="5688987"/>
                        <a:ext cx="331444" cy="27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0A18D6D0-A87B-4F06-9A0F-7EF0EB17F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818556"/>
              </p:ext>
            </p:extLst>
          </p:nvPr>
        </p:nvGraphicFramePr>
        <p:xfrm>
          <a:off x="7209409" y="6414507"/>
          <a:ext cx="637409" cy="283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" name="Equation" r:id="rId15" imgW="368280" imgH="177480" progId="Equation.DSMT4">
                  <p:embed/>
                </p:oleObj>
              </mc:Choice>
              <mc:Fallback>
                <p:oleObj name="Equation" r:id="rId15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09409" y="6414507"/>
                        <a:ext cx="637409" cy="283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F06EA754-35B9-4283-A95B-B046E623F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095887"/>
              </p:ext>
            </p:extLst>
          </p:nvPr>
        </p:nvGraphicFramePr>
        <p:xfrm>
          <a:off x="7850705" y="6414507"/>
          <a:ext cx="350729" cy="272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" name="Equation" r:id="rId17" imgW="228600" imgH="177480" progId="Equation.DSMT4">
                  <p:embed/>
                </p:oleObj>
              </mc:Choice>
              <mc:Fallback>
                <p:oleObj name="Equation" r:id="rId17" imgW="228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50705" y="6414507"/>
                        <a:ext cx="350729" cy="272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文本框 44">
            <a:extLst>
              <a:ext uri="{FF2B5EF4-FFF2-40B4-BE49-F238E27FC236}">
                <a16:creationId xmlns:a16="http://schemas.microsoft.com/office/drawing/2014/main" id="{55F7BCE1-1890-41E0-AFAC-BD6E76990A2A}"/>
              </a:ext>
            </a:extLst>
          </p:cNvPr>
          <p:cNvSpPr txBox="1"/>
          <p:nvPr/>
        </p:nvSpPr>
        <p:spPr>
          <a:xfrm>
            <a:off x="239934" y="1730195"/>
            <a:ext cx="518865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b="1" dirty="0">
                <a:highlight>
                  <a:srgbClr val="00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长征七号整流罩组合体参数</a:t>
            </a:r>
          </a:p>
        </p:txBody>
      </p:sp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9B115EA1-24BE-4577-9826-9A3B56D3F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667125"/>
              </p:ext>
            </p:extLst>
          </p:nvPr>
        </p:nvGraphicFramePr>
        <p:xfrm>
          <a:off x="9779136" y="6260205"/>
          <a:ext cx="720067" cy="26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" name="Equation" r:id="rId19" imgW="545760" imgH="203040" progId="Equation.DSMT4">
                  <p:embed/>
                </p:oleObj>
              </mc:Choice>
              <mc:Fallback>
                <p:oleObj name="Equation" r:id="rId19" imgW="545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779136" y="6260205"/>
                        <a:ext cx="720067" cy="26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A03FE6DC-7A2E-411B-89BA-B5B56854FC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700384"/>
              </p:ext>
            </p:extLst>
          </p:nvPr>
        </p:nvGraphicFramePr>
        <p:xfrm>
          <a:off x="6854439" y="1109829"/>
          <a:ext cx="337794" cy="39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" name="Equation" r:id="rId21" imgW="139680" imgH="164880" progId="Equation.DSMT4">
                  <p:embed/>
                </p:oleObj>
              </mc:Choice>
              <mc:Fallback>
                <p:oleObj name="Equation" r:id="rId21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54439" y="1109829"/>
                        <a:ext cx="337794" cy="399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C16B7608-5491-4D26-880C-650DF5A463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584560"/>
              </p:ext>
            </p:extLst>
          </p:nvPr>
        </p:nvGraphicFramePr>
        <p:xfrm>
          <a:off x="9114422" y="6450270"/>
          <a:ext cx="297269" cy="26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" name="Equation" r:id="rId23" imgW="126720" imgH="139680" progId="Equation.DSMT4">
                  <p:embed/>
                </p:oleObj>
              </mc:Choice>
              <mc:Fallback>
                <p:oleObj name="Equation" r:id="rId23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114422" y="6450270"/>
                        <a:ext cx="297269" cy="26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对象 56">
            <a:extLst>
              <a:ext uri="{FF2B5EF4-FFF2-40B4-BE49-F238E27FC236}">
                <a16:creationId xmlns:a16="http://schemas.microsoft.com/office/drawing/2014/main" id="{86E6DDA9-7E38-4BA1-9BCE-C3C22A3D0C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527287"/>
              </p:ext>
            </p:extLst>
          </p:nvPr>
        </p:nvGraphicFramePr>
        <p:xfrm>
          <a:off x="6841929" y="6417926"/>
          <a:ext cx="289560" cy="33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Equation" r:id="rId25" imgW="152280" imgH="177480" progId="Equation.DSMT4">
                  <p:embed/>
                </p:oleObj>
              </mc:Choice>
              <mc:Fallback>
                <p:oleObj name="Equation" r:id="rId25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841929" y="6417926"/>
                        <a:ext cx="289560" cy="337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4277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763" y="2700"/>
            <a:ext cx="12182398" cy="6852600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01" y="-7856"/>
            <a:ext cx="12182399" cy="63708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1236415" y="-1228952"/>
            <a:ext cx="637082" cy="3100388"/>
          </a:xfrm>
          <a:prstGeom prst="rect">
            <a:avLst/>
          </a:prstGeom>
          <a:solidFill>
            <a:srgbClr val="02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72036" y="115969"/>
            <a:ext cx="184732" cy="42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3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0072" y="137933"/>
            <a:ext cx="198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旋转体的体积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56EF566-391C-4C32-8C8B-6A57B06F903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448738" y="102254"/>
            <a:ext cx="146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探索原理</a:t>
            </a:r>
          </a:p>
        </p:txBody>
      </p:sp>
      <p:sp>
        <p:nvSpPr>
          <p:cNvPr id="21" name="文本框 48">
            <a:extLst>
              <a:ext uri="{FF2B5EF4-FFF2-40B4-BE49-F238E27FC236}">
                <a16:creationId xmlns:a16="http://schemas.microsoft.com/office/drawing/2014/main" id="{5C9D2D8F-2F03-44E6-9267-499F44E7867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30162" y="113447"/>
            <a:ext cx="145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新知学习</a:t>
            </a:r>
          </a:p>
        </p:txBody>
      </p:sp>
      <p:sp>
        <p:nvSpPr>
          <p:cNvPr id="23" name="文本框 48">
            <a:extLst>
              <a:ext uri="{FF2B5EF4-FFF2-40B4-BE49-F238E27FC236}">
                <a16:creationId xmlns:a16="http://schemas.microsoft.com/office/drawing/2014/main" id="{E4025085-4625-4FB1-B02A-325A8024CCB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493196" y="113448"/>
            <a:ext cx="195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0399B88-D29B-442C-BE26-3A8EED7A4E1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24877" y="122543"/>
            <a:ext cx="1421633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问题引入</a:t>
            </a:r>
          </a:p>
        </p:txBody>
      </p:sp>
      <p:pic>
        <p:nvPicPr>
          <p:cNvPr id="25" name="长征七号发射视频">
            <a:hlinkClick r:id="" action="ppaction://media"/>
            <a:extLst>
              <a:ext uri="{FF2B5EF4-FFF2-40B4-BE49-F238E27FC236}">
                <a16:creationId xmlns:a16="http://schemas.microsoft.com/office/drawing/2014/main" id="{17A0742A-9C10-4C68-A361-C3131C28709B}"/>
              </a:ext>
            </a:extLst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>
                  <p14:trim end="2958"/>
                </p14:media>
              </p:ext>
            </p:extLst>
          </p:nvPr>
        </p:nvPicPr>
        <p:blipFill>
          <a:blip r:embed="rId8">
            <a:lum bright="4000"/>
          </a:blip>
          <a:stretch>
            <a:fillRect/>
          </a:stretch>
        </p:blipFill>
        <p:spPr>
          <a:xfrm>
            <a:off x="9601" y="632675"/>
            <a:ext cx="12209069" cy="6222623"/>
          </a:xfrm>
          <a:prstGeom prst="rect">
            <a:avLst/>
          </a:prstGeom>
        </p:spPr>
      </p:pic>
      <p:sp>
        <p:nvSpPr>
          <p:cNvPr id="14" name="Freeform 116">
            <a:extLst>
              <a:ext uri="{FF2B5EF4-FFF2-40B4-BE49-F238E27FC236}">
                <a16:creationId xmlns:a16="http://schemas.microsoft.com/office/drawing/2014/main" id="{247FBD4E-22AB-4808-B279-91DEA94F978D}"/>
              </a:ext>
            </a:extLst>
          </p:cNvPr>
          <p:cNvSpPr>
            <a:spLocks noEditPoints="1"/>
          </p:cNvSpPr>
          <p:nvPr/>
        </p:nvSpPr>
        <p:spPr bwMode="auto">
          <a:xfrm>
            <a:off x="157980" y="174365"/>
            <a:ext cx="393635" cy="31744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121823" tIns="60911" rIns="121823" bIns="60911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2502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763" y="2700"/>
            <a:ext cx="12182398" cy="6852600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01" y="-7856"/>
            <a:ext cx="12182399" cy="63708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1236415" y="-1228952"/>
            <a:ext cx="637082" cy="3100388"/>
          </a:xfrm>
          <a:prstGeom prst="rect">
            <a:avLst/>
          </a:prstGeom>
          <a:solidFill>
            <a:srgbClr val="02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72036" y="115969"/>
            <a:ext cx="184732" cy="42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3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0072" y="137933"/>
            <a:ext cx="198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旋转体的体积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56EF566-391C-4C32-8C8B-6A57B06F903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448738" y="102254"/>
            <a:ext cx="146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探索原理</a:t>
            </a:r>
          </a:p>
        </p:txBody>
      </p:sp>
      <p:sp>
        <p:nvSpPr>
          <p:cNvPr id="21" name="文本框 48">
            <a:extLst>
              <a:ext uri="{FF2B5EF4-FFF2-40B4-BE49-F238E27FC236}">
                <a16:creationId xmlns:a16="http://schemas.microsoft.com/office/drawing/2014/main" id="{5C9D2D8F-2F03-44E6-9267-499F44E7867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42190" y="79852"/>
            <a:ext cx="145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新知学习</a:t>
            </a:r>
          </a:p>
        </p:txBody>
      </p:sp>
      <p:sp>
        <p:nvSpPr>
          <p:cNvPr id="23" name="文本框 48">
            <a:extLst>
              <a:ext uri="{FF2B5EF4-FFF2-40B4-BE49-F238E27FC236}">
                <a16:creationId xmlns:a16="http://schemas.microsoft.com/office/drawing/2014/main" id="{E4025085-4625-4FB1-B02A-325A8024CCB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493196" y="113448"/>
            <a:ext cx="195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0399B88-D29B-442C-BE26-3A8EED7A4E1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24877" y="122543"/>
            <a:ext cx="1421633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问题引入</a:t>
            </a:r>
          </a:p>
        </p:txBody>
      </p:sp>
      <p:sp>
        <p:nvSpPr>
          <p:cNvPr id="19" name="Freeform 116">
            <a:extLst>
              <a:ext uri="{FF2B5EF4-FFF2-40B4-BE49-F238E27FC236}">
                <a16:creationId xmlns:a16="http://schemas.microsoft.com/office/drawing/2014/main" id="{F4293837-44E1-4675-BF83-49EF7CF5E044}"/>
              </a:ext>
            </a:extLst>
          </p:cNvPr>
          <p:cNvSpPr>
            <a:spLocks noEditPoints="1"/>
          </p:cNvSpPr>
          <p:nvPr/>
        </p:nvSpPr>
        <p:spPr bwMode="auto">
          <a:xfrm>
            <a:off x="157980" y="174365"/>
            <a:ext cx="393635" cy="31744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121823" tIns="60911" rIns="121823" bIns="60911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CDB0638-6422-48E1-822D-48B3663BFE88}"/>
              </a:ext>
            </a:extLst>
          </p:cNvPr>
          <p:cNvSpPr txBox="1"/>
          <p:nvPr/>
        </p:nvSpPr>
        <p:spPr>
          <a:xfrm>
            <a:off x="5649443" y="791255"/>
            <a:ext cx="23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highlight>
                  <a:srgbClr val="0000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知识小贴士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2776F7D-9C52-461B-A64F-EC587289E5C6}"/>
              </a:ext>
            </a:extLst>
          </p:cNvPr>
          <p:cNvSpPr txBox="1"/>
          <p:nvPr/>
        </p:nvSpPr>
        <p:spPr>
          <a:xfrm>
            <a:off x="5771157" y="1564646"/>
            <a:ext cx="6294289" cy="510203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>
                <a:latin typeface="+mn-ea"/>
              </a:rPr>
              <a:t>  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整流罩用于保护卫星、飞船及其它有效载荷，以防止卫星、飞船受气动力、气动加热及声振等有害环境的影响，是运载火箭的重要组成部分。</a:t>
            </a:r>
            <a:r>
              <a:rPr lang="zh-CN" altLang="en-US" sz="32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天舟六号货运飞船长度为</a:t>
            </a:r>
            <a:r>
              <a:rPr lang="en-US" altLang="zh-CN" sz="32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10.6</a:t>
            </a:r>
            <a:r>
              <a:rPr lang="zh-CN" altLang="en-US" sz="32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米、总重</a:t>
            </a:r>
            <a:r>
              <a:rPr lang="en-US" altLang="zh-CN" sz="32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13.5</a:t>
            </a:r>
            <a:r>
              <a:rPr lang="zh-CN" altLang="en-US" sz="32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吨，为了容纳这个大家伙，长征七号运载火箭的整流罩高度达</a:t>
            </a:r>
            <a:r>
              <a:rPr lang="en-US" altLang="zh-CN" sz="32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12.7m</a:t>
            </a:r>
            <a:r>
              <a:rPr lang="zh-CN" altLang="en-US" sz="32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。那么它的</a:t>
            </a:r>
            <a:r>
              <a:rPr lang="zh-CN" altLang="en-US" sz="3200" b="1" i="0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体积</a:t>
            </a:r>
            <a:r>
              <a:rPr lang="zh-CN" altLang="en-US" sz="32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到底有多大呢？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5E9810B-44AD-4254-9205-B7F374636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" y="671316"/>
            <a:ext cx="5649519" cy="61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76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25447" y="5400"/>
            <a:ext cx="12182398" cy="6852600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01" y="-7856"/>
            <a:ext cx="12182399" cy="63708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1236415" y="-1228952"/>
            <a:ext cx="637082" cy="3100388"/>
          </a:xfrm>
          <a:prstGeom prst="rect">
            <a:avLst/>
          </a:prstGeom>
          <a:solidFill>
            <a:srgbClr val="02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72036" y="115969"/>
            <a:ext cx="184732" cy="42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3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0072" y="137933"/>
            <a:ext cx="198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旋转体的体积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56EF566-391C-4C32-8C8B-6A57B06F903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448738" y="102254"/>
            <a:ext cx="1464945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baseline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探索原理</a:t>
            </a:r>
          </a:p>
        </p:txBody>
      </p:sp>
      <p:sp>
        <p:nvSpPr>
          <p:cNvPr id="21" name="文本框 48">
            <a:extLst>
              <a:ext uri="{FF2B5EF4-FFF2-40B4-BE49-F238E27FC236}">
                <a16:creationId xmlns:a16="http://schemas.microsoft.com/office/drawing/2014/main" id="{5C9D2D8F-2F03-44E6-9267-499F44E7867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42190" y="79852"/>
            <a:ext cx="145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新知学习</a:t>
            </a:r>
          </a:p>
        </p:txBody>
      </p:sp>
      <p:sp>
        <p:nvSpPr>
          <p:cNvPr id="23" name="文本框 48">
            <a:extLst>
              <a:ext uri="{FF2B5EF4-FFF2-40B4-BE49-F238E27FC236}">
                <a16:creationId xmlns:a16="http://schemas.microsoft.com/office/drawing/2014/main" id="{E4025085-4625-4FB1-B02A-325A8024CCB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493196" y="113448"/>
            <a:ext cx="195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0399B88-D29B-442C-BE26-3A8EED7A4E1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24877" y="122543"/>
            <a:ext cx="142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问题引入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8F626643-52A2-43B2-A132-EDBE9AE4B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05" y="1197660"/>
            <a:ext cx="2031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旋转体</a:t>
            </a:r>
            <a:r>
              <a:rPr kumimoji="0"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A5D5F468-0221-4345-8412-29827A6BD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036" y="1230571"/>
            <a:ext cx="95874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800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kumimoji="0" lang="en-US" altLang="zh-CN" sz="2800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kumimoji="0" lang="en-US" altLang="zh-CN" sz="2800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kumimoji="0"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由一个平面图形绕这平面内一条直线</a:t>
            </a:r>
          </a:p>
          <a:p>
            <a:pPr eaLnBrk="1" hangingPunct="1"/>
            <a:endParaRPr kumimoji="0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kumimoji="0"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kumimoji="0"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旋转一周</a:t>
            </a:r>
            <a:r>
              <a:rPr kumimoji="0"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所围成的立体叫做旋转体</a:t>
            </a:r>
            <a:r>
              <a:rPr kumimoji="0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kumimoji="0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kumimoji="0" lang="en-US" altLang="zh-CN" sz="28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DEB0FF83-D8D0-4DFD-89A8-F4081152F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15" y="3399627"/>
            <a:ext cx="58352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平面内这条直线叫做</a:t>
            </a:r>
            <a:r>
              <a:rPr kumimoji="0"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旋转轴</a:t>
            </a:r>
            <a:r>
              <a:rPr kumimoji="0"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kumimoji="0"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CC85B9A4-8E07-4443-918B-13AFA3184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51" y="446694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0"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9D7F67-1F51-4B38-BAC3-8C3400E9C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63" y="4465978"/>
            <a:ext cx="1463167" cy="15774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B180101-D9D7-4B74-AA1E-B46E397962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76" y="4465978"/>
            <a:ext cx="1670999" cy="15734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8C45E03-B953-4823-A3FB-08B7FED8D7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21" y="4465977"/>
            <a:ext cx="1671000" cy="157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83B43F5-7F25-4265-BC90-7BF31BCAAD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26" y="4465976"/>
            <a:ext cx="1568124" cy="1573423"/>
          </a:xfrm>
          <a:prstGeom prst="rect">
            <a:avLst/>
          </a:prstGeom>
        </p:spPr>
      </p:pic>
      <p:sp>
        <p:nvSpPr>
          <p:cNvPr id="28" name="Freeform 116">
            <a:extLst>
              <a:ext uri="{FF2B5EF4-FFF2-40B4-BE49-F238E27FC236}">
                <a16:creationId xmlns:a16="http://schemas.microsoft.com/office/drawing/2014/main" id="{6F5FB919-1429-4600-BF97-80A053F08E9F}"/>
              </a:ext>
            </a:extLst>
          </p:cNvPr>
          <p:cNvSpPr>
            <a:spLocks noEditPoints="1"/>
          </p:cNvSpPr>
          <p:nvPr/>
        </p:nvSpPr>
        <p:spPr bwMode="auto">
          <a:xfrm>
            <a:off x="157980" y="174365"/>
            <a:ext cx="393635" cy="31744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121823" tIns="60911" rIns="121823" bIns="60911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3815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9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763" y="2700"/>
            <a:ext cx="12182398" cy="6852600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01" y="-7856"/>
            <a:ext cx="12182399" cy="63708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1255028" y="-1196819"/>
            <a:ext cx="637082" cy="3100388"/>
          </a:xfrm>
          <a:prstGeom prst="rect">
            <a:avLst/>
          </a:prstGeom>
          <a:solidFill>
            <a:srgbClr val="02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12315" y="102254"/>
            <a:ext cx="184732" cy="42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3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0072" y="137933"/>
            <a:ext cx="198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旋转体的体积</a:t>
            </a:r>
          </a:p>
        </p:txBody>
      </p:sp>
      <p:pic>
        <p:nvPicPr>
          <p:cNvPr id="9" name="20230706_123432">
            <a:hlinkClick r:id="" action="ppaction://media"/>
            <a:extLst>
              <a:ext uri="{FF2B5EF4-FFF2-40B4-BE49-F238E27FC236}">
                <a16:creationId xmlns:a16="http://schemas.microsoft.com/office/drawing/2014/main" id="{FBCBAEA5-960E-4C28-A069-8EFC5CB8704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7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634448"/>
            <a:ext cx="12187161" cy="622355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156EF566-391C-4C32-8C8B-6A57B06F903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448738" y="102254"/>
            <a:ext cx="1464945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baseline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探索原理</a:t>
            </a:r>
          </a:p>
        </p:txBody>
      </p:sp>
      <p:sp>
        <p:nvSpPr>
          <p:cNvPr id="21" name="文本框 48">
            <a:extLst>
              <a:ext uri="{FF2B5EF4-FFF2-40B4-BE49-F238E27FC236}">
                <a16:creationId xmlns:a16="http://schemas.microsoft.com/office/drawing/2014/main" id="{5C9D2D8F-2F03-44E6-9267-499F44E7867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642190" y="79852"/>
            <a:ext cx="145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新知学习</a:t>
            </a:r>
          </a:p>
        </p:txBody>
      </p:sp>
      <p:sp>
        <p:nvSpPr>
          <p:cNvPr id="23" name="文本框 48">
            <a:extLst>
              <a:ext uri="{FF2B5EF4-FFF2-40B4-BE49-F238E27FC236}">
                <a16:creationId xmlns:a16="http://schemas.microsoft.com/office/drawing/2014/main" id="{E4025085-4625-4FB1-B02A-325A8024CCB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493196" y="113448"/>
            <a:ext cx="195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0399B88-D29B-442C-BE26-3A8EED7A4E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24877" y="122543"/>
            <a:ext cx="142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问题引入</a:t>
            </a:r>
          </a:p>
        </p:txBody>
      </p:sp>
      <p:sp>
        <p:nvSpPr>
          <p:cNvPr id="14" name="Freeform 116">
            <a:extLst>
              <a:ext uri="{FF2B5EF4-FFF2-40B4-BE49-F238E27FC236}">
                <a16:creationId xmlns:a16="http://schemas.microsoft.com/office/drawing/2014/main" id="{06A1AAB1-913F-4F99-B5AC-73CD27BD96DB}"/>
              </a:ext>
            </a:extLst>
          </p:cNvPr>
          <p:cNvSpPr>
            <a:spLocks noEditPoints="1"/>
          </p:cNvSpPr>
          <p:nvPr/>
        </p:nvSpPr>
        <p:spPr bwMode="auto">
          <a:xfrm>
            <a:off x="157980" y="174365"/>
            <a:ext cx="393635" cy="31744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121823" tIns="60911" rIns="121823" bIns="60911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4620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763" y="2700"/>
            <a:ext cx="12182398" cy="6852600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4" y="2701"/>
            <a:ext cx="12182399" cy="63708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1236415" y="-1228952"/>
            <a:ext cx="637082" cy="3100388"/>
          </a:xfrm>
          <a:prstGeom prst="rect">
            <a:avLst/>
          </a:prstGeom>
          <a:solidFill>
            <a:srgbClr val="02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72036" y="115969"/>
            <a:ext cx="184732" cy="42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3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0072" y="137933"/>
            <a:ext cx="198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旋转体的体积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34A337-8849-489D-74C2-F4416FFE77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94" y="768666"/>
            <a:ext cx="3214884" cy="302037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E45BC23-D8EB-8988-EB62-F80657AFCB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97" y="3944899"/>
            <a:ext cx="3214885" cy="280249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7D728E4-DD9C-5E3A-8169-A820E1476A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94" y="3944898"/>
            <a:ext cx="3214884" cy="277516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4796189-74DB-BCDA-1846-BD102B9C56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98" y="780966"/>
            <a:ext cx="3214884" cy="300807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30858DD-3E41-4E6B-9009-8DA9F42C87C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49811" y="137933"/>
            <a:ext cx="1464945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baseline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探索原理</a:t>
            </a:r>
          </a:p>
        </p:txBody>
      </p:sp>
      <p:sp>
        <p:nvSpPr>
          <p:cNvPr id="21" name="文本框 48">
            <a:extLst>
              <a:ext uri="{FF2B5EF4-FFF2-40B4-BE49-F238E27FC236}">
                <a16:creationId xmlns:a16="http://schemas.microsoft.com/office/drawing/2014/main" id="{4C6A1400-9F71-4987-91C9-60857ABA6F0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02727" y="122543"/>
            <a:ext cx="145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新知学习</a:t>
            </a:r>
          </a:p>
        </p:txBody>
      </p:sp>
      <p:sp>
        <p:nvSpPr>
          <p:cNvPr id="23" name="文本框 48">
            <a:extLst>
              <a:ext uri="{FF2B5EF4-FFF2-40B4-BE49-F238E27FC236}">
                <a16:creationId xmlns:a16="http://schemas.microsoft.com/office/drawing/2014/main" id="{064842A6-550E-4363-8CAC-B4D926ED2D6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709363" y="102254"/>
            <a:ext cx="195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262E634-2AC6-4485-AC83-C25510B18CC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24877" y="122543"/>
            <a:ext cx="142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问题引入</a:t>
            </a:r>
          </a:p>
        </p:txBody>
      </p:sp>
      <p:sp>
        <p:nvSpPr>
          <p:cNvPr id="19" name="Freeform 116">
            <a:extLst>
              <a:ext uri="{FF2B5EF4-FFF2-40B4-BE49-F238E27FC236}">
                <a16:creationId xmlns:a16="http://schemas.microsoft.com/office/drawing/2014/main" id="{7ED8A07F-7A20-4BB9-9503-3F976C525A29}"/>
              </a:ext>
            </a:extLst>
          </p:cNvPr>
          <p:cNvSpPr>
            <a:spLocks noEditPoints="1"/>
          </p:cNvSpPr>
          <p:nvPr/>
        </p:nvSpPr>
        <p:spPr bwMode="auto">
          <a:xfrm>
            <a:off x="157980" y="174365"/>
            <a:ext cx="393635" cy="31744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121823" tIns="60911" rIns="121823" bIns="60911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763" y="2700"/>
            <a:ext cx="12182398" cy="6852600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4" y="2701"/>
            <a:ext cx="12182399" cy="63708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1236415" y="-1228952"/>
            <a:ext cx="637082" cy="3100388"/>
          </a:xfrm>
          <a:prstGeom prst="rect">
            <a:avLst/>
          </a:prstGeom>
          <a:solidFill>
            <a:srgbClr val="02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72036" y="115969"/>
            <a:ext cx="184732" cy="42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3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0072" y="137933"/>
            <a:ext cx="198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旋转体的体积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6D308DA-30FA-1162-7854-37DAF3C14904}"/>
              </a:ext>
            </a:extLst>
          </p:cNvPr>
          <p:cNvSpPr txBox="1"/>
          <p:nvPr/>
        </p:nvSpPr>
        <p:spPr>
          <a:xfrm>
            <a:off x="3294259" y="5475709"/>
            <a:ext cx="423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选定   为积分变量</a:t>
            </a:r>
            <a:r>
              <a:rPr lang="zh-CN" altLang="en-US" sz="3600" dirty="0"/>
              <a:t>，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B57D16-B87D-8E3B-A5AE-F30CD1D1A2D0}"/>
              </a:ext>
            </a:extLst>
          </p:cNvPr>
          <p:cNvSpPr txBox="1"/>
          <p:nvPr/>
        </p:nvSpPr>
        <p:spPr>
          <a:xfrm>
            <a:off x="1702312" y="5473135"/>
            <a:ext cx="164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STEP1:</a:t>
            </a:r>
            <a:endParaRPr lang="zh-CN" altLang="en-US" sz="3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42CE9377-E297-7F89-3C74-8E3D3F7C94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221740"/>
              </p:ext>
            </p:extLst>
          </p:nvPr>
        </p:nvGraphicFramePr>
        <p:xfrm>
          <a:off x="4261959" y="5565235"/>
          <a:ext cx="478087" cy="525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75" name="对象 74">
                        <a:extLst>
                          <a:ext uri="{FF2B5EF4-FFF2-40B4-BE49-F238E27FC236}">
                            <a16:creationId xmlns:a16="http://schemas.microsoft.com/office/drawing/2014/main" id="{76ECC201-4B5B-47CD-AD13-ADB59EDB4F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4261959" y="5565235"/>
                        <a:ext cx="478087" cy="525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D7CE32D-D4E3-0529-CA4C-98CA7B906C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70538"/>
              </p:ext>
            </p:extLst>
          </p:nvPr>
        </p:nvGraphicFramePr>
        <p:xfrm>
          <a:off x="7139150" y="5473135"/>
          <a:ext cx="1996915" cy="710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" name="Equation" r:id="rId9" imgW="571320" imgH="203040" progId="Equation.DSMT4">
                  <p:embed/>
                </p:oleObj>
              </mc:Choice>
              <mc:Fallback>
                <p:oleObj name="Equation" r:id="rId9" imgW="571320" imgH="203040" progId="Equation.DSMT4">
                  <p:embed/>
                  <p:pic>
                    <p:nvPicPr>
                      <p:cNvPr id="76" name="对象 75">
                        <a:extLst>
                          <a:ext uri="{FF2B5EF4-FFF2-40B4-BE49-F238E27FC236}">
                            <a16:creationId xmlns:a16="http://schemas.microsoft.com/office/drawing/2014/main" id="{EFBAB7E8-7A61-422E-90DA-22CBAC0EA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7139150" y="5473135"/>
                        <a:ext cx="1996915" cy="710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A17DFAEC-4D72-7728-BF5F-08FF530FA1C0}"/>
              </a:ext>
            </a:extLst>
          </p:cNvPr>
          <p:cNvSpPr txBox="1"/>
          <p:nvPr/>
        </p:nvSpPr>
        <p:spPr>
          <a:xfrm>
            <a:off x="360256" y="948160"/>
            <a:ext cx="1792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 </a:t>
            </a:r>
            <a:r>
              <a:rPr lang="en-US" altLang="zh-CN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形 19">
            <a:extLst>
              <a:ext uri="{FF2B5EF4-FFF2-40B4-BE49-F238E27FC236}">
                <a16:creationId xmlns:a16="http://schemas.microsoft.com/office/drawing/2014/main" id="{A2BE0773-3415-40BB-CCB4-48F4982CAEA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1980" t="16277" r="42911" b="32934"/>
          <a:stretch/>
        </p:blipFill>
        <p:spPr>
          <a:xfrm>
            <a:off x="2365182" y="153134"/>
            <a:ext cx="7182984" cy="5107466"/>
          </a:xfrm>
          <a:prstGeom prst="rect">
            <a:avLst/>
          </a:prstGeom>
        </p:spPr>
      </p:pic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1B4BE24-AEE0-C360-6FBC-C6EFA930BC14}"/>
              </a:ext>
            </a:extLst>
          </p:cNvPr>
          <p:cNvCxnSpPr>
            <a:cxnSpLocks/>
          </p:cNvCxnSpPr>
          <p:nvPr/>
        </p:nvCxnSpPr>
        <p:spPr>
          <a:xfrm>
            <a:off x="5656657" y="2475914"/>
            <a:ext cx="0" cy="95308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4577BB6-09A9-A364-5C98-8B89A51A5FB5}"/>
              </a:ext>
            </a:extLst>
          </p:cNvPr>
          <p:cNvCxnSpPr>
            <a:cxnSpLocks/>
          </p:cNvCxnSpPr>
          <p:nvPr/>
        </p:nvCxnSpPr>
        <p:spPr>
          <a:xfrm>
            <a:off x="6266593" y="2323070"/>
            <a:ext cx="0" cy="110593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7DE7F386-AF72-9D58-CA93-DBA2CD9413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162889"/>
              </p:ext>
            </p:extLst>
          </p:nvPr>
        </p:nvGraphicFramePr>
        <p:xfrm>
          <a:off x="5477125" y="3488506"/>
          <a:ext cx="279202" cy="30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2" name="Equation" r:id="rId13" imgW="126720" imgH="139680" progId="Equation.DSMT4">
                  <p:embed/>
                </p:oleObj>
              </mc:Choice>
              <mc:Fallback>
                <p:oleObj name="Equation" r:id="rId13" imgW="126720" imgH="139680" progId="Equation.DSMT4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B3CAB450-9D6A-4199-9426-23F12C5C0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477125" y="3488506"/>
                        <a:ext cx="279202" cy="307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3869345D-43A0-E18C-573B-EA35FD8DCD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960420"/>
              </p:ext>
            </p:extLst>
          </p:nvPr>
        </p:nvGraphicFramePr>
        <p:xfrm>
          <a:off x="5933126" y="3411460"/>
          <a:ext cx="936357" cy="409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3" name="Equation" r:id="rId15" imgW="406080" imgH="177480" progId="Equation.DSMT4">
                  <p:embed/>
                </p:oleObj>
              </mc:Choice>
              <mc:Fallback>
                <p:oleObj name="Equation" r:id="rId15" imgW="406080" imgH="17748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8E91468B-87E9-4B99-807E-84DB12D4C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933126" y="3411460"/>
                        <a:ext cx="936357" cy="409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本框 27">
            <a:extLst>
              <a:ext uri="{FF2B5EF4-FFF2-40B4-BE49-F238E27FC236}">
                <a16:creationId xmlns:a16="http://schemas.microsoft.com/office/drawing/2014/main" id="{E53CD33A-6A00-40A7-838E-23A0C17153C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94185" y="122542"/>
            <a:ext cx="146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探索原理</a:t>
            </a:r>
          </a:p>
        </p:txBody>
      </p:sp>
      <p:sp>
        <p:nvSpPr>
          <p:cNvPr id="29" name="文本框 48">
            <a:extLst>
              <a:ext uri="{FF2B5EF4-FFF2-40B4-BE49-F238E27FC236}">
                <a16:creationId xmlns:a16="http://schemas.microsoft.com/office/drawing/2014/main" id="{4BF23833-D49D-462E-885D-289D01DC176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806805" y="101475"/>
            <a:ext cx="145669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新知学习</a:t>
            </a:r>
          </a:p>
        </p:txBody>
      </p:sp>
      <p:sp>
        <p:nvSpPr>
          <p:cNvPr id="30" name="文本框 48">
            <a:extLst>
              <a:ext uri="{FF2B5EF4-FFF2-40B4-BE49-F238E27FC236}">
                <a16:creationId xmlns:a16="http://schemas.microsoft.com/office/drawing/2014/main" id="{117EC476-7551-4D28-B6EA-7B90FDDA98F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709363" y="102254"/>
            <a:ext cx="195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9AE14BD-6BDE-4610-BCED-CE7950C07B0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24877" y="122543"/>
            <a:ext cx="142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问题引入</a:t>
            </a:r>
          </a:p>
        </p:txBody>
      </p:sp>
      <p:sp>
        <p:nvSpPr>
          <p:cNvPr id="27" name="Freeform 116">
            <a:extLst>
              <a:ext uri="{FF2B5EF4-FFF2-40B4-BE49-F238E27FC236}">
                <a16:creationId xmlns:a16="http://schemas.microsoft.com/office/drawing/2014/main" id="{1F6155DF-8E50-43C9-AADE-C5DAE36D72AC}"/>
              </a:ext>
            </a:extLst>
          </p:cNvPr>
          <p:cNvSpPr>
            <a:spLocks noEditPoints="1"/>
          </p:cNvSpPr>
          <p:nvPr/>
        </p:nvSpPr>
        <p:spPr bwMode="auto">
          <a:xfrm>
            <a:off x="157980" y="174365"/>
            <a:ext cx="393635" cy="31744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121823" tIns="60911" rIns="121823" bIns="60911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5111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763" y="2700"/>
            <a:ext cx="12182398" cy="6852600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4" y="2701"/>
            <a:ext cx="12182399" cy="63708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1236415" y="-1228952"/>
            <a:ext cx="637082" cy="3100388"/>
          </a:xfrm>
          <a:prstGeom prst="rect">
            <a:avLst/>
          </a:prstGeom>
          <a:solidFill>
            <a:srgbClr val="02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72036" y="115969"/>
            <a:ext cx="184732" cy="42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3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0072" y="137933"/>
            <a:ext cx="198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旋转体的体积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313BAA3-1B00-50A8-5995-ACEB233935BB}"/>
              </a:ext>
            </a:extLst>
          </p:cNvPr>
          <p:cNvSpPr txBox="1"/>
          <p:nvPr/>
        </p:nvSpPr>
        <p:spPr>
          <a:xfrm>
            <a:off x="360256" y="948160"/>
            <a:ext cx="1792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 </a:t>
            </a:r>
            <a:r>
              <a:rPr lang="en-US" altLang="zh-CN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DBB080-5B2F-D174-6FB4-60EF7F3101D3}"/>
              </a:ext>
            </a:extLst>
          </p:cNvPr>
          <p:cNvSpPr txBox="1"/>
          <p:nvPr/>
        </p:nvSpPr>
        <p:spPr>
          <a:xfrm>
            <a:off x="768128" y="4699816"/>
            <a:ext cx="164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C000"/>
                </a:solidFill>
              </a:rPr>
              <a:t>STEP2:</a:t>
            </a:r>
            <a:endParaRPr lang="zh-CN" altLang="en-US" sz="3600" b="1" dirty="0">
              <a:solidFill>
                <a:srgbClr val="FFC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457EC6-8A4C-144F-914D-23E821FA1621}"/>
              </a:ext>
            </a:extLst>
          </p:cNvPr>
          <p:cNvSpPr txBox="1"/>
          <p:nvPr/>
        </p:nvSpPr>
        <p:spPr>
          <a:xfrm>
            <a:off x="2291824" y="4643806"/>
            <a:ext cx="381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构造体积微元</a:t>
            </a: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FF9B095B-955D-5BA2-5047-6034E06E2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34397"/>
              </p:ext>
            </p:extLst>
          </p:nvPr>
        </p:nvGraphicFramePr>
        <p:xfrm>
          <a:off x="5150284" y="4610811"/>
          <a:ext cx="35147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" name="Equation" r:id="rId7" imgW="1104840" imgH="228600" progId="Equation.DSMT4">
                  <p:embed/>
                </p:oleObj>
              </mc:Choice>
              <mc:Fallback>
                <p:oleObj name="Equation" r:id="rId7" imgW="1104840" imgH="228600" progId="Equation.DSMT4">
                  <p:embed/>
                  <p:pic>
                    <p:nvPicPr>
                      <p:cNvPr id="79" name="对象 78">
                        <a:extLst>
                          <a:ext uri="{FF2B5EF4-FFF2-40B4-BE49-F238E27FC236}">
                            <a16:creationId xmlns:a16="http://schemas.microsoft.com/office/drawing/2014/main" id="{197CD475-A949-48B7-BAFE-7ECA4C4792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150284" y="4610811"/>
                        <a:ext cx="3514725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本框 26">
            <a:extLst>
              <a:ext uri="{FF2B5EF4-FFF2-40B4-BE49-F238E27FC236}">
                <a16:creationId xmlns:a16="http://schemas.microsoft.com/office/drawing/2014/main" id="{F6E63D41-749A-43CE-4BAE-7E0DC49BC2FE}"/>
              </a:ext>
            </a:extLst>
          </p:cNvPr>
          <p:cNvSpPr txBox="1"/>
          <p:nvPr/>
        </p:nvSpPr>
        <p:spPr>
          <a:xfrm>
            <a:off x="768128" y="5717213"/>
            <a:ext cx="164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C000"/>
                </a:solidFill>
              </a:rPr>
              <a:t>STEP3:</a:t>
            </a:r>
            <a:endParaRPr lang="zh-CN" altLang="en-US" sz="3600" b="1" dirty="0">
              <a:solidFill>
                <a:srgbClr val="FFC000"/>
              </a:solidFill>
            </a:endParaRPr>
          </a:p>
        </p:txBody>
      </p:sp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AE8619EB-0C63-AB90-B5B9-0FF906DE56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709743"/>
              </p:ext>
            </p:extLst>
          </p:nvPr>
        </p:nvGraphicFramePr>
        <p:xfrm>
          <a:off x="2509548" y="5562697"/>
          <a:ext cx="34734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" name="Equation" r:id="rId9" imgW="1155600" imgH="330120" progId="Equation.DSMT4">
                  <p:embed/>
                </p:oleObj>
              </mc:Choice>
              <mc:Fallback>
                <p:oleObj name="Equation" r:id="rId9" imgW="1155600" imgH="330120" progId="Equation.DSMT4">
                  <p:embed/>
                  <p:pic>
                    <p:nvPicPr>
                      <p:cNvPr id="81" name="对象 80">
                        <a:extLst>
                          <a:ext uri="{FF2B5EF4-FFF2-40B4-BE49-F238E27FC236}">
                            <a16:creationId xmlns:a16="http://schemas.microsoft.com/office/drawing/2014/main" id="{E2B9E078-F55B-4BBF-9994-3046E0980C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509548" y="5562697"/>
                        <a:ext cx="3473450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图形 28">
            <a:extLst>
              <a:ext uri="{FF2B5EF4-FFF2-40B4-BE49-F238E27FC236}">
                <a16:creationId xmlns:a16="http://schemas.microsoft.com/office/drawing/2014/main" id="{5E84AC50-29C3-0F7D-4C8F-1A9466B5937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2317" t="30840" r="31164" b="47094"/>
          <a:stretch/>
        </p:blipFill>
        <p:spPr>
          <a:xfrm>
            <a:off x="2249630" y="806736"/>
            <a:ext cx="5981595" cy="3646055"/>
          </a:xfrm>
          <a:prstGeom prst="rect">
            <a:avLst/>
          </a:prstGeom>
        </p:spPr>
      </p:pic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565773C1-2C54-C163-DAB6-8AE9FC8A4669}"/>
              </a:ext>
            </a:extLst>
          </p:cNvPr>
          <p:cNvCxnSpPr/>
          <p:nvPr/>
        </p:nvCxnSpPr>
        <p:spPr>
          <a:xfrm flipV="1">
            <a:off x="5864576" y="1594491"/>
            <a:ext cx="462848" cy="62088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35692D31-383E-8E31-2052-797DBF8DF4D9}"/>
              </a:ext>
            </a:extLst>
          </p:cNvPr>
          <p:cNvCxnSpPr>
            <a:cxnSpLocks/>
          </p:cNvCxnSpPr>
          <p:nvPr/>
        </p:nvCxnSpPr>
        <p:spPr>
          <a:xfrm>
            <a:off x="6132680" y="3429421"/>
            <a:ext cx="570593" cy="43959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AB2A6776-18D4-5C48-0056-F448F9A52C00}"/>
              </a:ext>
            </a:extLst>
          </p:cNvPr>
          <p:cNvCxnSpPr>
            <a:cxnSpLocks/>
          </p:cNvCxnSpPr>
          <p:nvPr/>
        </p:nvCxnSpPr>
        <p:spPr>
          <a:xfrm flipH="1">
            <a:off x="3768811" y="2667374"/>
            <a:ext cx="1267941" cy="114495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52C67959-64BB-E8F8-E8CB-465EFC55F3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117265"/>
              </p:ext>
            </p:extLst>
          </p:nvPr>
        </p:nvGraphicFramePr>
        <p:xfrm>
          <a:off x="5970628" y="1028885"/>
          <a:ext cx="894699" cy="53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" name="Equation" r:id="rId13" imgW="342720" imgH="203040" progId="Equation.DSMT4">
                  <p:embed/>
                </p:oleObj>
              </mc:Choice>
              <mc:Fallback>
                <p:oleObj name="Equation" r:id="rId13" imgW="342720" imgH="203040" progId="Equation.DSMT4">
                  <p:embed/>
                  <p:pic>
                    <p:nvPicPr>
                      <p:cNvPr id="41" name="对象 40">
                        <a:extLst>
                          <a:ext uri="{FF2B5EF4-FFF2-40B4-BE49-F238E27FC236}">
                            <a16:creationId xmlns:a16="http://schemas.microsoft.com/office/drawing/2014/main" id="{16D89019-BA79-4AC7-8E94-036D0A30F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970628" y="1028885"/>
                        <a:ext cx="894699" cy="530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D3E58C96-88A3-E164-515A-B217AA8235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17616"/>
              </p:ext>
            </p:extLst>
          </p:nvPr>
        </p:nvGraphicFramePr>
        <p:xfrm>
          <a:off x="6105490" y="3808858"/>
          <a:ext cx="1655382" cy="54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" name="Equation" r:id="rId15" imgW="622080" imgH="203040" progId="Equation.DSMT4">
                  <p:embed/>
                </p:oleObj>
              </mc:Choice>
              <mc:Fallback>
                <p:oleObj name="Equation" r:id="rId15" imgW="622080" imgH="203040" progId="Equation.DSMT4">
                  <p:embed/>
                  <p:pic>
                    <p:nvPicPr>
                      <p:cNvPr id="44" name="对象 43">
                        <a:extLst>
                          <a:ext uri="{FF2B5EF4-FFF2-40B4-BE49-F238E27FC236}">
                            <a16:creationId xmlns:a16="http://schemas.microsoft.com/office/drawing/2014/main" id="{1D2D87BF-1A67-4B08-A238-8894E0A516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6105490" y="3808858"/>
                        <a:ext cx="1655382" cy="540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>
            <a:extLst>
              <a:ext uri="{FF2B5EF4-FFF2-40B4-BE49-F238E27FC236}">
                <a16:creationId xmlns:a16="http://schemas.microsoft.com/office/drawing/2014/main" id="{7A790131-FF14-FEFA-A86A-BFB2D4A3D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50342"/>
              </p:ext>
            </p:extLst>
          </p:nvPr>
        </p:nvGraphicFramePr>
        <p:xfrm>
          <a:off x="3303220" y="3749542"/>
          <a:ext cx="620136" cy="578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" name="Equation" r:id="rId17" imgW="190440" imgH="177480" progId="Equation.DSMT4">
                  <p:embed/>
                </p:oleObj>
              </mc:Choice>
              <mc:Fallback>
                <p:oleObj name="Equation" r:id="rId17" imgW="190440" imgH="177480" progId="Equation.DSMT4">
                  <p:embed/>
                  <p:pic>
                    <p:nvPicPr>
                      <p:cNvPr id="48" name="对象 47">
                        <a:extLst>
                          <a:ext uri="{FF2B5EF4-FFF2-40B4-BE49-F238E27FC236}">
                            <a16:creationId xmlns:a16="http://schemas.microsoft.com/office/drawing/2014/main" id="{E309B220-126B-4329-905C-2D32B469F7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3303220" y="3749542"/>
                        <a:ext cx="620136" cy="578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思想气泡: 云 35">
            <a:extLst>
              <a:ext uri="{FF2B5EF4-FFF2-40B4-BE49-F238E27FC236}">
                <a16:creationId xmlns:a16="http://schemas.microsoft.com/office/drawing/2014/main" id="{64AFF6C6-485F-EA3C-3880-8B3AEED918A6}"/>
              </a:ext>
            </a:extLst>
          </p:cNvPr>
          <p:cNvSpPr/>
          <p:nvPr/>
        </p:nvSpPr>
        <p:spPr>
          <a:xfrm rot="2280000">
            <a:off x="9535364" y="989172"/>
            <a:ext cx="2036701" cy="1544866"/>
          </a:xfrm>
          <a:prstGeom prst="cloudCallout">
            <a:avLst>
              <a:gd name="adj1" fmla="val -22675"/>
              <a:gd name="adj2" fmla="val 89435"/>
            </a:avLst>
          </a:prstGeom>
          <a:solidFill>
            <a:srgbClr val="1574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FBE9C77-7483-4EC4-88AC-1636430655F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94951" y="102254"/>
            <a:ext cx="146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探索原理</a:t>
            </a:r>
          </a:p>
        </p:txBody>
      </p:sp>
      <p:sp>
        <p:nvSpPr>
          <p:cNvPr id="39" name="文本框 48">
            <a:extLst>
              <a:ext uri="{FF2B5EF4-FFF2-40B4-BE49-F238E27FC236}">
                <a16:creationId xmlns:a16="http://schemas.microsoft.com/office/drawing/2014/main" id="{FD56EEC7-66A8-4C69-9275-906D878FE68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040141" y="115968"/>
            <a:ext cx="145669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新知学习</a:t>
            </a:r>
          </a:p>
        </p:txBody>
      </p:sp>
      <p:sp>
        <p:nvSpPr>
          <p:cNvPr id="40" name="文本框 48">
            <a:extLst>
              <a:ext uri="{FF2B5EF4-FFF2-40B4-BE49-F238E27FC236}">
                <a16:creationId xmlns:a16="http://schemas.microsoft.com/office/drawing/2014/main" id="{F3873EC1-56CE-4097-A06A-A9DE8F98588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709363" y="102254"/>
            <a:ext cx="195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9B92019-8B67-43F9-A924-D479ECC2258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24877" y="122543"/>
            <a:ext cx="142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问题引入</a:t>
            </a:r>
          </a:p>
        </p:txBody>
      </p:sp>
      <p:sp>
        <p:nvSpPr>
          <p:cNvPr id="37" name="Freeform 116">
            <a:extLst>
              <a:ext uri="{FF2B5EF4-FFF2-40B4-BE49-F238E27FC236}">
                <a16:creationId xmlns:a16="http://schemas.microsoft.com/office/drawing/2014/main" id="{CF1614EE-6F71-4494-B064-7D5B3C74799E}"/>
              </a:ext>
            </a:extLst>
          </p:cNvPr>
          <p:cNvSpPr>
            <a:spLocks noEditPoints="1"/>
          </p:cNvSpPr>
          <p:nvPr/>
        </p:nvSpPr>
        <p:spPr bwMode="auto">
          <a:xfrm>
            <a:off x="157980" y="174365"/>
            <a:ext cx="393635" cy="31744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121823" tIns="60911" rIns="121823" bIns="60911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322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7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763" y="2700"/>
            <a:ext cx="12182398" cy="6852600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4" y="2701"/>
            <a:ext cx="12182399" cy="63708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1236415" y="-1228952"/>
            <a:ext cx="637082" cy="3100388"/>
          </a:xfrm>
          <a:prstGeom prst="rect">
            <a:avLst/>
          </a:prstGeom>
          <a:solidFill>
            <a:srgbClr val="02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57980" y="115969"/>
            <a:ext cx="1298788" cy="420115"/>
            <a:chOff x="1128982" y="6458226"/>
            <a:chExt cx="989033" cy="319919"/>
          </a:xfrm>
        </p:grpSpPr>
        <p:sp>
          <p:nvSpPr>
            <p:cNvPr id="17" name="文本框 16"/>
            <p:cNvSpPr txBox="1"/>
            <p:nvPr/>
          </p:nvSpPr>
          <p:spPr>
            <a:xfrm>
              <a:off x="1977341" y="6458226"/>
              <a:ext cx="140674" cy="319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Freeform 116"/>
            <p:cNvSpPr>
              <a:spLocks noEditPoints="1"/>
            </p:cNvSpPr>
            <p:nvPr/>
          </p:nvSpPr>
          <p:spPr bwMode="auto">
            <a:xfrm>
              <a:off x="1128982" y="6502695"/>
              <a:ext cx="299755" cy="241737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1823" tIns="60911" rIns="121823" bIns="60911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3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50072" y="137933"/>
            <a:ext cx="198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旋转体的体积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1D1AFB-D9C0-7E4A-A47C-65FA45623BBC}"/>
              </a:ext>
            </a:extLst>
          </p:cNvPr>
          <p:cNvSpPr/>
          <p:nvPr/>
        </p:nvSpPr>
        <p:spPr>
          <a:xfrm>
            <a:off x="379995" y="668196"/>
            <a:ext cx="11960383" cy="16722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例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求由曲线              与直线                                                   所围平面图形绕    轴旋转一周所得旋转体的体积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B48E8149-62CF-2D90-51D3-58AD25BA8C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7991" y="622313"/>
          <a:ext cx="1944345" cy="79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" name="Equation" r:id="rId8" imgW="596880" imgH="215640" progId="Equation.DSMT4">
                  <p:embed/>
                </p:oleObj>
              </mc:Choice>
              <mc:Fallback>
                <p:oleObj name="Equation" r:id="rId8" imgW="596880" imgH="21564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B48E8149-62CF-2D90-51D3-58AD25BA8C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991" y="622313"/>
                        <a:ext cx="1944345" cy="790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22064D87-0127-3EBD-DCD6-BFE5D2E2DD82}"/>
              </a:ext>
            </a:extLst>
          </p:cNvPr>
          <p:cNvSpPr/>
          <p:nvPr/>
        </p:nvSpPr>
        <p:spPr>
          <a:xfrm>
            <a:off x="303518" y="218820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36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解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88EC5768-0B81-D00E-3BE3-F2C7E1104D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3627438"/>
          <a:ext cx="4256087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5" name="Equation" r:id="rId10" imgW="1028520" imgH="317160" progId="Equation.DSMT4">
                  <p:embed/>
                </p:oleObj>
              </mc:Choice>
              <mc:Fallback>
                <p:oleObj name="Equation" r:id="rId10" imgW="1028520" imgH="31716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88EC5768-0B81-D00E-3BE3-F2C7E1104D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627438"/>
                        <a:ext cx="4256087" cy="1304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18" descr="E:\数学\高职应用数学（高职）宋诗瑶\图\5\5-23 2.tif">
            <a:extLst>
              <a:ext uri="{FF2B5EF4-FFF2-40B4-BE49-F238E27FC236}">
                <a16:creationId xmlns:a16="http://schemas.microsoft.com/office/drawing/2014/main" id="{F99378CE-6AF6-6D87-8270-A605610F1E25}"/>
              </a:ext>
            </a:extLst>
          </p:cNvPr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43233" y="2171489"/>
            <a:ext cx="4633605" cy="40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CA260DE7-9145-48AF-3AC5-63AC774FE4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29753" y="730848"/>
          <a:ext cx="3740417" cy="637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6" name="Equation" r:id="rId13" imgW="1117440" imgH="190440" progId="Equation.DSMT4">
                  <p:embed/>
                </p:oleObj>
              </mc:Choice>
              <mc:Fallback>
                <p:oleObj name="Equation" r:id="rId13" imgW="1117440" imgH="19044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CA260DE7-9145-48AF-3AC5-63AC774FE4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6729753" y="730848"/>
                        <a:ext cx="3740417" cy="637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F8576185-A1C0-CC64-F97E-0FE73BFB59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56656" y="1486857"/>
          <a:ext cx="495987" cy="545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7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F8576185-A1C0-CC64-F97E-0FE73BFB5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3756656" y="1486857"/>
                        <a:ext cx="495987" cy="545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E911354-E10D-9DF3-6E35-9CC2456F72AD}"/>
              </a:ext>
            </a:extLst>
          </p:cNvPr>
          <p:cNvCxnSpPr>
            <a:cxnSpLocks/>
          </p:cNvCxnSpPr>
          <p:nvPr/>
        </p:nvCxnSpPr>
        <p:spPr>
          <a:xfrm>
            <a:off x="8916056" y="3525730"/>
            <a:ext cx="0" cy="87092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6D5A848-0BAA-715C-F012-88B19CD87444}"/>
              </a:ext>
            </a:extLst>
          </p:cNvPr>
          <p:cNvCxnSpPr>
            <a:cxnSpLocks/>
          </p:cNvCxnSpPr>
          <p:nvPr/>
        </p:nvCxnSpPr>
        <p:spPr>
          <a:xfrm>
            <a:off x="9401271" y="3426648"/>
            <a:ext cx="0" cy="97000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4177DDB4-6173-B7ED-7C4A-5D839B9F23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6854" y="4396653"/>
          <a:ext cx="279202" cy="30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" name="Equation" r:id="rId17" imgW="126720" imgH="139680" progId="Equation.DSMT4">
                  <p:embed/>
                </p:oleObj>
              </mc:Choice>
              <mc:Fallback>
                <p:oleObj name="Equation" r:id="rId17" imgW="126720" imgH="139680" progId="Equation.DSMT4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4177DDB4-6173-B7ED-7C4A-5D839B9F2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8636854" y="4396653"/>
                        <a:ext cx="279202" cy="307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id="{99CD6089-21C0-7ECE-DE03-5D9B743089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54318" y="4338210"/>
          <a:ext cx="838692" cy="366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9" name="Equation" r:id="rId19" imgW="406080" imgH="177480" progId="Equation.DSMT4">
                  <p:embed/>
                </p:oleObj>
              </mc:Choice>
              <mc:Fallback>
                <p:oleObj name="Equation" r:id="rId19" imgW="406080" imgH="177480" progId="Equation.DSMT4">
                  <p:embed/>
                  <p:pic>
                    <p:nvPicPr>
                      <p:cNvPr id="37" name="对象 36">
                        <a:extLst>
                          <a:ext uri="{FF2B5EF4-FFF2-40B4-BE49-F238E27FC236}">
                            <a16:creationId xmlns:a16="http://schemas.microsoft.com/office/drawing/2014/main" id="{99CD6089-21C0-7ECE-DE03-5D9B74308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9054318" y="4338210"/>
                        <a:ext cx="838692" cy="366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本框 37">
            <a:extLst>
              <a:ext uri="{FF2B5EF4-FFF2-40B4-BE49-F238E27FC236}">
                <a16:creationId xmlns:a16="http://schemas.microsoft.com/office/drawing/2014/main" id="{D2A107BC-9AD6-7C4B-262A-CB61F59C5A61}"/>
              </a:ext>
            </a:extLst>
          </p:cNvPr>
          <p:cNvSpPr txBox="1"/>
          <p:nvPr/>
        </p:nvSpPr>
        <p:spPr>
          <a:xfrm>
            <a:off x="1044959" y="2208879"/>
            <a:ext cx="423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选定   为积分变量，</a:t>
            </a:r>
          </a:p>
        </p:txBody>
      </p:sp>
      <p:graphicFrame>
        <p:nvGraphicFramePr>
          <p:cNvPr id="39" name="对象 38">
            <a:extLst>
              <a:ext uri="{FF2B5EF4-FFF2-40B4-BE49-F238E27FC236}">
                <a16:creationId xmlns:a16="http://schemas.microsoft.com/office/drawing/2014/main" id="{D3A9C172-D65A-4610-3F36-60690FA1F8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8374" y="2326740"/>
          <a:ext cx="478087" cy="525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" name="Equation" r:id="rId21" imgW="126720" imgH="139680" progId="Equation.DSMT4">
                  <p:embed/>
                </p:oleObj>
              </mc:Choice>
              <mc:Fallback>
                <p:oleObj name="Equation" r:id="rId21" imgW="126720" imgH="139680" progId="Equation.DSMT4">
                  <p:embed/>
                  <p:pic>
                    <p:nvPicPr>
                      <p:cNvPr id="39" name="对象 38">
                        <a:extLst>
                          <a:ext uri="{FF2B5EF4-FFF2-40B4-BE49-F238E27FC236}">
                            <a16:creationId xmlns:a16="http://schemas.microsoft.com/office/drawing/2014/main" id="{D3A9C172-D65A-4610-3F36-60690FA1F8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048374" y="2326740"/>
                        <a:ext cx="478087" cy="525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>
            <a:extLst>
              <a:ext uri="{FF2B5EF4-FFF2-40B4-BE49-F238E27FC236}">
                <a16:creationId xmlns:a16="http://schemas.microsoft.com/office/drawing/2014/main" id="{259B2565-6A0E-8DC3-A67F-332C969CA2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8264" y="2270165"/>
          <a:ext cx="1697523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" name="Equation" r:id="rId23" imgW="533160" imgH="203040" progId="Equation.DSMT4">
                  <p:embed/>
                </p:oleObj>
              </mc:Choice>
              <mc:Fallback>
                <p:oleObj name="Equation" r:id="rId23" imgW="533160" imgH="203040" progId="Equation.DSMT4">
                  <p:embed/>
                  <p:pic>
                    <p:nvPicPr>
                      <p:cNvPr id="40" name="对象 39">
                        <a:extLst>
                          <a:ext uri="{FF2B5EF4-FFF2-40B4-BE49-F238E27FC236}">
                            <a16:creationId xmlns:a16="http://schemas.microsoft.com/office/drawing/2014/main" id="{259B2565-6A0E-8DC3-A67F-332C969CA2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4968264" y="2270165"/>
                        <a:ext cx="1697523" cy="64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文本框 40">
            <a:extLst>
              <a:ext uri="{FF2B5EF4-FFF2-40B4-BE49-F238E27FC236}">
                <a16:creationId xmlns:a16="http://schemas.microsoft.com/office/drawing/2014/main" id="{0C99E10C-7577-4165-7598-DFFB2AECB12B}"/>
              </a:ext>
            </a:extLst>
          </p:cNvPr>
          <p:cNvSpPr txBox="1"/>
          <p:nvPr/>
        </p:nvSpPr>
        <p:spPr>
          <a:xfrm>
            <a:off x="598243" y="3043272"/>
            <a:ext cx="381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体积微元</a:t>
            </a:r>
          </a:p>
        </p:txBody>
      </p:sp>
      <p:graphicFrame>
        <p:nvGraphicFramePr>
          <p:cNvPr id="42" name="对象 41">
            <a:extLst>
              <a:ext uri="{FF2B5EF4-FFF2-40B4-BE49-F238E27FC236}">
                <a16:creationId xmlns:a16="http://schemas.microsoft.com/office/drawing/2014/main" id="{E3F08570-16E4-9178-E8C3-E86D6221BD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7926" y="2976703"/>
          <a:ext cx="36353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" name="Equation" r:id="rId25" imgW="1143000" imgH="228600" progId="Equation.DSMT4">
                  <p:embed/>
                </p:oleObj>
              </mc:Choice>
              <mc:Fallback>
                <p:oleObj name="Equation" r:id="rId25" imgW="1143000" imgH="228600" progId="Equation.DSMT4">
                  <p:embed/>
                  <p:pic>
                    <p:nvPicPr>
                      <p:cNvPr id="42" name="对象 41">
                        <a:extLst>
                          <a:ext uri="{FF2B5EF4-FFF2-40B4-BE49-F238E27FC236}">
                            <a16:creationId xmlns:a16="http://schemas.microsoft.com/office/drawing/2014/main" id="{E3F08570-16E4-9178-E8C3-E86D6221BD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677926" y="2976703"/>
                        <a:ext cx="3635375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>
            <a:extLst>
              <a:ext uri="{FF2B5EF4-FFF2-40B4-BE49-F238E27FC236}">
                <a16:creationId xmlns:a16="http://schemas.microsoft.com/office/drawing/2014/main" id="{DA717FC5-F114-1399-D0D5-2EAC5A8162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4259" y="4911626"/>
          <a:ext cx="5494064" cy="170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3" name="Equation" r:id="rId27" imgW="1473120" imgH="457200" progId="Equation.DSMT4">
                  <p:embed/>
                </p:oleObj>
              </mc:Choice>
              <mc:Fallback>
                <p:oleObj name="Equation" r:id="rId27" imgW="1473120" imgH="457200" progId="Equation.DSMT4">
                  <p:embed/>
                  <p:pic>
                    <p:nvPicPr>
                      <p:cNvPr id="43" name="对象 42">
                        <a:extLst>
                          <a:ext uri="{FF2B5EF4-FFF2-40B4-BE49-F238E27FC236}">
                            <a16:creationId xmlns:a16="http://schemas.microsoft.com/office/drawing/2014/main" id="{DA717FC5-F114-1399-D0D5-2EAC5A8162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834259" y="4911626"/>
                        <a:ext cx="5494064" cy="1705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文本框 43">
            <a:extLst>
              <a:ext uri="{FF2B5EF4-FFF2-40B4-BE49-F238E27FC236}">
                <a16:creationId xmlns:a16="http://schemas.microsoft.com/office/drawing/2014/main" id="{C79F7A44-0D8D-8F8E-CC30-7C0D954274F0}"/>
              </a:ext>
            </a:extLst>
          </p:cNvPr>
          <p:cNvSpPr txBox="1"/>
          <p:nvPr/>
        </p:nvSpPr>
        <p:spPr>
          <a:xfrm>
            <a:off x="557238" y="3875343"/>
            <a:ext cx="2277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所求体积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12930A8-5F42-4E12-B0CE-57D039354E6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66734" y="107155"/>
            <a:ext cx="1648998" cy="461665"/>
          </a:xfrm>
          <a:prstGeom prst="rect">
            <a:avLst/>
          </a:prstGeom>
          <a:noFill/>
          <a:effectLst>
            <a:outerShdw blurRad="762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专业结合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0F76E22-A240-4129-8825-BCA3495DA0E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49310" y="102255"/>
            <a:ext cx="146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探索原理</a:t>
            </a:r>
          </a:p>
        </p:txBody>
      </p:sp>
      <p:sp>
        <p:nvSpPr>
          <p:cNvPr id="33" name="文本框 48">
            <a:extLst>
              <a:ext uri="{FF2B5EF4-FFF2-40B4-BE49-F238E27FC236}">
                <a16:creationId xmlns:a16="http://schemas.microsoft.com/office/drawing/2014/main" id="{38F3D9B4-B465-48F9-A502-DBDFF459EFE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040141" y="115968"/>
            <a:ext cx="145669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新知学习</a:t>
            </a:r>
          </a:p>
        </p:txBody>
      </p:sp>
      <p:sp>
        <p:nvSpPr>
          <p:cNvPr id="34" name="文本框 48">
            <a:extLst>
              <a:ext uri="{FF2B5EF4-FFF2-40B4-BE49-F238E27FC236}">
                <a16:creationId xmlns:a16="http://schemas.microsoft.com/office/drawing/2014/main" id="{FA648513-EF7D-49BD-AF17-80B40FCABFE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709363" y="102254"/>
            <a:ext cx="195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学以致用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EBEEF9A-6507-4471-A406-03FAFC653D0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24877" y="122543"/>
            <a:ext cx="142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问题引入</a:t>
            </a:r>
          </a:p>
        </p:txBody>
      </p:sp>
    </p:spTree>
    <p:extLst>
      <p:ext uri="{BB962C8B-B14F-4D97-AF65-F5344CB8AC3E}">
        <p14:creationId xmlns:p14="http://schemas.microsoft.com/office/powerpoint/2010/main" val="3876961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8" grpId="0"/>
      <p:bldP spid="41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电路">
  <a:themeElements>
    <a:clrScheme name="电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电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电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TM04033919[[fn=电路]]</Template>
  <TotalTime>3690</TotalTime>
  <Words>392</Words>
  <Application>Microsoft Office PowerPoint</Application>
  <PresentationFormat>宽屏</PresentationFormat>
  <Paragraphs>108</Paragraphs>
  <Slides>14</Slides>
  <Notes>0</Notes>
  <HiddenSlides>0</HiddenSlides>
  <MMClips>2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等线</vt:lpstr>
      <vt:lpstr>楷体_GB2312</vt:lpstr>
      <vt:lpstr>宋体</vt:lpstr>
      <vt:lpstr>微软雅黑</vt:lpstr>
      <vt:lpstr>Arial</vt:lpstr>
      <vt:lpstr>Calibri</vt:lpstr>
      <vt:lpstr>Tw Cen MT</vt:lpstr>
      <vt:lpstr>电路</vt:lpstr>
      <vt:lpstr>Office 主题</vt:lpstr>
      <vt:lpstr>3_Office 主题</vt:lpstr>
      <vt:lpstr>Equation</vt:lpstr>
      <vt:lpstr>MathType 7.0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旺 旺</cp:lastModifiedBy>
  <cp:revision>226</cp:revision>
  <dcterms:created xsi:type="dcterms:W3CDTF">2022-12-07T01:20:15Z</dcterms:created>
  <dcterms:modified xsi:type="dcterms:W3CDTF">2023-12-10T11:45:18Z</dcterms:modified>
</cp:coreProperties>
</file>